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7" r:id="rId2"/>
    <p:sldId id="260" r:id="rId3"/>
    <p:sldId id="258" r:id="rId4"/>
    <p:sldId id="286" r:id="rId5"/>
    <p:sldId id="267" r:id="rId6"/>
    <p:sldId id="263" r:id="rId7"/>
    <p:sldId id="268" r:id="rId8"/>
    <p:sldId id="287" r:id="rId9"/>
    <p:sldId id="274" r:id="rId10"/>
    <p:sldId id="278" r:id="rId11"/>
    <p:sldId id="279" r:id="rId12"/>
    <p:sldId id="280" r:id="rId13"/>
    <p:sldId id="291" r:id="rId14"/>
    <p:sldId id="288" r:id="rId15"/>
    <p:sldId id="281" r:id="rId16"/>
    <p:sldId id="271" r:id="rId17"/>
    <p:sldId id="282" r:id="rId18"/>
    <p:sldId id="272" r:id="rId19"/>
    <p:sldId id="283" r:id="rId20"/>
    <p:sldId id="270" r:id="rId21"/>
    <p:sldId id="284" r:id="rId22"/>
    <p:sldId id="269" r:id="rId23"/>
    <p:sldId id="285" r:id="rId24"/>
    <p:sldId id="273" r:id="rId25"/>
    <p:sldId id="289" r:id="rId26"/>
    <p:sldId id="277" r:id="rId27"/>
    <p:sldId id="290" r:id="rId28"/>
    <p:sldId id="266" r:id="rId29"/>
  </p:sldIdLst>
  <p:sldSz cx="12192000" cy="6858000"/>
  <p:notesSz cx="6858000" cy="9144000"/>
  <p:embeddedFontLst>
    <p:embeddedFont>
      <p:font typeface="배달의민족 도현" panose="020B0600000101010101" pitchFamily="50" charset="-127"/>
      <p:regular r:id="rId30"/>
    </p:embeddedFont>
    <p:embeddedFont>
      <p:font typeface="나눔바른고딕" panose="020B0603020101020101" pitchFamily="50" charset="-127"/>
      <p:regular r:id="rId31"/>
      <p:bold r:id="rId32"/>
    </p:embeddedFont>
    <p:embeddedFont>
      <p:font typeface="KoPub돋움체 Bold" panose="02020603020101020101" pitchFamily="18" charset="-127"/>
      <p:regular r:id="rId3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F8F8"/>
    <a:srgbClr val="FBAA09"/>
    <a:srgbClr val="7EACE2"/>
    <a:srgbClr val="DDBB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894D3-4022-4CEB-9B73-EA5D1D0AD828}" type="datetimeFigureOut">
              <a:rPr lang="ko-KR" altLang="en-US" smtClean="0"/>
              <a:t>2021-06-15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F6FDB-5CF6-4221-A9B1-91F90249D3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88133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894D3-4022-4CEB-9B73-EA5D1D0AD828}" type="datetimeFigureOut">
              <a:rPr lang="ko-KR" altLang="en-US" smtClean="0"/>
              <a:t>2021-06-15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F6FDB-5CF6-4221-A9B1-91F90249D3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19720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894D3-4022-4CEB-9B73-EA5D1D0AD828}" type="datetimeFigureOut">
              <a:rPr lang="ko-KR" altLang="en-US" smtClean="0"/>
              <a:t>2021-06-15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F6FDB-5CF6-4221-A9B1-91F90249D3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08782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894D3-4022-4CEB-9B73-EA5D1D0AD828}" type="datetimeFigureOut">
              <a:rPr lang="ko-KR" altLang="en-US" smtClean="0"/>
              <a:t>2021-06-15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F6FDB-5CF6-4221-A9B1-91F90249D3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95203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894D3-4022-4CEB-9B73-EA5D1D0AD828}" type="datetimeFigureOut">
              <a:rPr lang="ko-KR" altLang="en-US" smtClean="0"/>
              <a:t>2021-06-15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F6FDB-5CF6-4221-A9B1-91F90249D3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54035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894D3-4022-4CEB-9B73-EA5D1D0AD828}" type="datetimeFigureOut">
              <a:rPr lang="ko-KR" altLang="en-US" smtClean="0"/>
              <a:t>2021-06-15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F6FDB-5CF6-4221-A9B1-91F90249D3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69295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894D3-4022-4CEB-9B73-EA5D1D0AD828}" type="datetimeFigureOut">
              <a:rPr lang="ko-KR" altLang="en-US" smtClean="0"/>
              <a:t>2021-06-15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F6FDB-5CF6-4221-A9B1-91F90249D3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78021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894D3-4022-4CEB-9B73-EA5D1D0AD828}" type="datetimeFigureOut">
              <a:rPr lang="ko-KR" altLang="en-US" smtClean="0"/>
              <a:t>2021-06-15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F6FDB-5CF6-4221-A9B1-91F90249D3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95186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894D3-4022-4CEB-9B73-EA5D1D0AD828}" type="datetimeFigureOut">
              <a:rPr lang="ko-KR" altLang="en-US" smtClean="0"/>
              <a:t>2021-06-15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F6FDB-5CF6-4221-A9B1-91F90249D3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88471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894D3-4022-4CEB-9B73-EA5D1D0AD828}" type="datetimeFigureOut">
              <a:rPr lang="ko-KR" altLang="en-US" smtClean="0"/>
              <a:t>2021-06-15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F6FDB-5CF6-4221-A9B1-91F90249D3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54733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894D3-4022-4CEB-9B73-EA5D1D0AD828}" type="datetimeFigureOut">
              <a:rPr lang="ko-KR" altLang="en-US" smtClean="0"/>
              <a:t>2021-06-15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F6FDB-5CF6-4221-A9B1-91F90249D3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76019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fld id="{C66894D3-4022-4CEB-9B73-EA5D1D0AD828}" type="datetimeFigureOut">
              <a:rPr lang="ko-KR" altLang="en-US" smtClean="0"/>
              <a:pPr/>
              <a:t>2021-06-15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fld id="{A56F6FDB-5CF6-4221-A9B1-91F90249D3B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519015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나눔바른고딕" panose="020B0603020101020101" pitchFamily="50" charset="-127"/>
          <a:ea typeface="나눔바른고딕" panose="020B0603020101020101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나눔바른고딕" panose="020B0603020101020101" pitchFamily="50" charset="-127"/>
          <a:ea typeface="나눔바른고딕" panose="020B0603020101020101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나눔바른고딕" panose="020B0603020101020101" pitchFamily="50" charset="-127"/>
          <a:ea typeface="나눔바른고딕" panose="020B0603020101020101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나눔바른고딕" panose="020B0603020101020101" pitchFamily="50" charset="-127"/>
          <a:ea typeface="나눔바른고딕" panose="020B0603020101020101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나눔바른고딕" panose="020B0603020101020101" pitchFamily="50" charset="-127"/>
          <a:ea typeface="나눔바른고딕" panose="020B0603020101020101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나눔바른고딕" panose="020B0603020101020101" pitchFamily="50" charset="-127"/>
          <a:ea typeface="나눔바른고딕" panose="020B0603020101020101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edaily.com/NewsView/1VPPMIBBRI" TargetMode="External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BB9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36"/>
          <p:cNvGrpSpPr/>
          <p:nvPr/>
        </p:nvGrpSpPr>
        <p:grpSpPr>
          <a:xfrm rot="854201">
            <a:off x="-313366" y="5383096"/>
            <a:ext cx="11752165" cy="648063"/>
            <a:chOff x="-1044625" y="2492904"/>
            <a:chExt cx="12808977" cy="648063"/>
          </a:xfrm>
        </p:grpSpPr>
        <p:sp>
          <p:nvSpPr>
            <p:cNvPr id="38" name="직사각형 37"/>
            <p:cNvSpPr/>
            <p:nvPr/>
          </p:nvSpPr>
          <p:spPr>
            <a:xfrm>
              <a:off x="-1044625" y="2564904"/>
              <a:ext cx="12808977" cy="504056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-1044625" y="2492904"/>
              <a:ext cx="12808977" cy="72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-1044625" y="3068967"/>
              <a:ext cx="12808977" cy="72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-1001760" y="2651200"/>
              <a:ext cx="122648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latin typeface="나눔바른고딕" pitchFamily="50" charset="-127"/>
                  <a:ea typeface="나눔바른고딕" pitchFamily="50" charset="-127"/>
                </a:rPr>
                <a:t>P O L I C E    L I N E   P O L I C E    L I N E     P O L I C E    L I N E   P O L I C E    L I N E </a:t>
              </a:r>
              <a:r>
                <a:rPr lang="en-US" altLang="ko-KR" b="1" dirty="0" smtClean="0">
                  <a:latin typeface="나눔바른고딕" pitchFamily="50" charset="-127"/>
                  <a:ea typeface="나눔바른고딕" pitchFamily="50" charset="-127"/>
                </a:rPr>
                <a:t> </a:t>
              </a:r>
              <a:endParaRPr lang="ko-KR" altLang="en-US" b="1" dirty="0">
                <a:latin typeface="나눔바른고딕" pitchFamily="50" charset="-127"/>
                <a:ea typeface="나눔바른고딕" pitchFamily="50" charset="-127"/>
              </a:endParaRPr>
            </a:p>
          </p:txBody>
        </p:sp>
      </p:grpSp>
      <p:grpSp>
        <p:nvGrpSpPr>
          <p:cNvPr id="4" name="그룹 41"/>
          <p:cNvGrpSpPr/>
          <p:nvPr/>
        </p:nvGrpSpPr>
        <p:grpSpPr>
          <a:xfrm rot="408469">
            <a:off x="-82646" y="114495"/>
            <a:ext cx="13323723" cy="749188"/>
            <a:chOff x="-1044624" y="2492905"/>
            <a:chExt cx="10588164" cy="648063"/>
          </a:xfrm>
        </p:grpSpPr>
        <p:sp>
          <p:nvSpPr>
            <p:cNvPr id="43" name="직사각형 42"/>
            <p:cNvSpPr/>
            <p:nvPr/>
          </p:nvSpPr>
          <p:spPr>
            <a:xfrm>
              <a:off x="-1044624" y="2564904"/>
              <a:ext cx="10585176" cy="504056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4" name="직사각형 43"/>
            <p:cNvSpPr/>
            <p:nvPr/>
          </p:nvSpPr>
          <p:spPr>
            <a:xfrm>
              <a:off x="-1044624" y="2492905"/>
              <a:ext cx="10585176" cy="72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5" name="직사각형 44"/>
            <p:cNvSpPr/>
            <p:nvPr/>
          </p:nvSpPr>
          <p:spPr>
            <a:xfrm>
              <a:off x="-1044624" y="3068968"/>
              <a:ext cx="10585176" cy="72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-1041636" y="2684431"/>
              <a:ext cx="10585176" cy="319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latin typeface="나눔바른고딕" pitchFamily="50" charset="-127"/>
                  <a:ea typeface="나눔바른고딕" pitchFamily="50" charset="-127"/>
                </a:rPr>
                <a:t>P O L I C E    L I N E   P O L I C E    L I N E     P O L I C E    L I N E   P O L I C E    L I N </a:t>
              </a:r>
              <a:r>
                <a:rPr lang="en-US" altLang="ko-KR" b="1" dirty="0" smtClean="0">
                  <a:latin typeface="나눔바른고딕" pitchFamily="50" charset="-127"/>
                  <a:ea typeface="나눔바른고딕" pitchFamily="50" charset="-127"/>
                </a:rPr>
                <a:t>E    </a:t>
              </a:r>
              <a:r>
                <a:rPr lang="en-US" altLang="ko-KR" b="1" dirty="0">
                  <a:latin typeface="나눔바른고딕" pitchFamily="50" charset="-127"/>
                  <a:ea typeface="나눔바른고딕" pitchFamily="50" charset="-127"/>
                </a:rPr>
                <a:t>P O L I C E    L I N </a:t>
              </a:r>
              <a:r>
                <a:rPr lang="en-US" altLang="ko-KR" b="1" dirty="0" smtClean="0">
                  <a:latin typeface="나눔바른고딕" pitchFamily="50" charset="-127"/>
                  <a:ea typeface="나눔바른고딕" pitchFamily="50" charset="-127"/>
                </a:rPr>
                <a:t>E</a:t>
              </a:r>
              <a:endParaRPr lang="ko-KR" altLang="en-US" b="1" dirty="0">
                <a:latin typeface="나눔바른고딕" pitchFamily="50" charset="-127"/>
                <a:ea typeface="나눔바른고딕" pitchFamily="50" charset="-127"/>
              </a:endParaRPr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-216086" y="2155813"/>
            <a:ext cx="12700932" cy="1843794"/>
            <a:chOff x="-900608" y="2276872"/>
            <a:chExt cx="10585176" cy="720080"/>
          </a:xfrm>
        </p:grpSpPr>
        <p:sp>
          <p:nvSpPr>
            <p:cNvPr id="18" name="직사각형 17"/>
            <p:cNvSpPr/>
            <p:nvPr/>
          </p:nvSpPr>
          <p:spPr>
            <a:xfrm>
              <a:off x="-900608" y="2276872"/>
              <a:ext cx="10585176" cy="72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-900608" y="2924944"/>
              <a:ext cx="10585176" cy="72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0" name="평행 사변형 19"/>
            <p:cNvSpPr/>
            <p:nvPr/>
          </p:nvSpPr>
          <p:spPr>
            <a:xfrm>
              <a:off x="0" y="2276872"/>
              <a:ext cx="648072" cy="720080"/>
            </a:xfrm>
            <a:prstGeom prst="parallelogram">
              <a:avLst>
                <a:gd name="adj" fmla="val 44842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1" name="평행 사변형 20"/>
            <p:cNvSpPr/>
            <p:nvPr/>
          </p:nvSpPr>
          <p:spPr>
            <a:xfrm>
              <a:off x="649625" y="2276872"/>
              <a:ext cx="648072" cy="720080"/>
            </a:xfrm>
            <a:prstGeom prst="parallelogram">
              <a:avLst>
                <a:gd name="adj" fmla="val 44842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2" name="평행 사변형 21"/>
            <p:cNvSpPr/>
            <p:nvPr/>
          </p:nvSpPr>
          <p:spPr>
            <a:xfrm>
              <a:off x="1299250" y="2276872"/>
              <a:ext cx="648072" cy="720080"/>
            </a:xfrm>
            <a:prstGeom prst="parallelogram">
              <a:avLst>
                <a:gd name="adj" fmla="val 44842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3" name="평행 사변형 22"/>
            <p:cNvSpPr/>
            <p:nvPr/>
          </p:nvSpPr>
          <p:spPr>
            <a:xfrm>
              <a:off x="1948875" y="2276872"/>
              <a:ext cx="648072" cy="720080"/>
            </a:xfrm>
            <a:prstGeom prst="parallelogram">
              <a:avLst>
                <a:gd name="adj" fmla="val 44842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4" name="평행 사변형 23"/>
            <p:cNvSpPr/>
            <p:nvPr/>
          </p:nvSpPr>
          <p:spPr>
            <a:xfrm>
              <a:off x="2598500" y="2276872"/>
              <a:ext cx="648072" cy="720080"/>
            </a:xfrm>
            <a:prstGeom prst="parallelogram">
              <a:avLst>
                <a:gd name="adj" fmla="val 44842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6" name="평행 사변형 25"/>
            <p:cNvSpPr/>
            <p:nvPr/>
          </p:nvSpPr>
          <p:spPr>
            <a:xfrm>
              <a:off x="3248125" y="2276872"/>
              <a:ext cx="648072" cy="720080"/>
            </a:xfrm>
            <a:prstGeom prst="parallelogram">
              <a:avLst>
                <a:gd name="adj" fmla="val 44842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7" name="평행 사변형 26"/>
            <p:cNvSpPr/>
            <p:nvPr/>
          </p:nvSpPr>
          <p:spPr>
            <a:xfrm>
              <a:off x="3897750" y="2276872"/>
              <a:ext cx="648072" cy="720080"/>
            </a:xfrm>
            <a:prstGeom prst="parallelogram">
              <a:avLst>
                <a:gd name="adj" fmla="val 44842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8" name="평행 사변형 27"/>
            <p:cNvSpPr/>
            <p:nvPr/>
          </p:nvSpPr>
          <p:spPr>
            <a:xfrm>
              <a:off x="4547375" y="2276872"/>
              <a:ext cx="648072" cy="720080"/>
            </a:xfrm>
            <a:prstGeom prst="parallelogram">
              <a:avLst>
                <a:gd name="adj" fmla="val 44842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9" name="평행 사변형 28"/>
            <p:cNvSpPr/>
            <p:nvPr/>
          </p:nvSpPr>
          <p:spPr>
            <a:xfrm>
              <a:off x="5197000" y="2276872"/>
              <a:ext cx="648072" cy="720080"/>
            </a:xfrm>
            <a:prstGeom prst="parallelogram">
              <a:avLst>
                <a:gd name="adj" fmla="val 44842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0" name="평행 사변형 29"/>
            <p:cNvSpPr/>
            <p:nvPr/>
          </p:nvSpPr>
          <p:spPr>
            <a:xfrm>
              <a:off x="5846625" y="2276872"/>
              <a:ext cx="648072" cy="720080"/>
            </a:xfrm>
            <a:prstGeom prst="parallelogram">
              <a:avLst>
                <a:gd name="adj" fmla="val 44842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2" name="평행 사변형 31"/>
            <p:cNvSpPr/>
            <p:nvPr/>
          </p:nvSpPr>
          <p:spPr>
            <a:xfrm>
              <a:off x="6496250" y="2276872"/>
              <a:ext cx="648072" cy="720080"/>
            </a:xfrm>
            <a:prstGeom prst="parallelogram">
              <a:avLst>
                <a:gd name="adj" fmla="val 44842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3" name="평행 사변형 32"/>
            <p:cNvSpPr/>
            <p:nvPr/>
          </p:nvSpPr>
          <p:spPr>
            <a:xfrm>
              <a:off x="7145875" y="2276872"/>
              <a:ext cx="648072" cy="720080"/>
            </a:xfrm>
            <a:prstGeom prst="parallelogram">
              <a:avLst>
                <a:gd name="adj" fmla="val 44842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6" name="평행 사변형 35"/>
            <p:cNvSpPr/>
            <p:nvPr/>
          </p:nvSpPr>
          <p:spPr>
            <a:xfrm>
              <a:off x="7795500" y="2276872"/>
              <a:ext cx="648072" cy="720080"/>
            </a:xfrm>
            <a:prstGeom prst="parallelogram">
              <a:avLst>
                <a:gd name="adj" fmla="val 44842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7" name="평행 사변형 36"/>
            <p:cNvSpPr/>
            <p:nvPr/>
          </p:nvSpPr>
          <p:spPr>
            <a:xfrm>
              <a:off x="8445128" y="2276872"/>
              <a:ext cx="648072" cy="720080"/>
            </a:xfrm>
            <a:prstGeom prst="parallelogram">
              <a:avLst>
                <a:gd name="adj" fmla="val 44842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-900608" y="2348880"/>
              <a:ext cx="10585176" cy="576073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204956" y="2473297"/>
              <a:ext cx="8374048" cy="396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6000" b="1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대한민국 범죄현황 분석</a:t>
              </a:r>
              <a:endParaRPr lang="ko-KR" altLang="en-US" sz="6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sp>
        <p:nvSpPr>
          <p:cNvPr id="49" name="직사각형 48">
            <a:extLst>
              <a:ext uri="{FF2B5EF4-FFF2-40B4-BE49-F238E27FC236}">
                <a16:creationId xmlns:a16="http://schemas.microsoft.com/office/drawing/2014/main" xmlns="" id="{558A62F3-3AC3-48C6-99C6-00FCEF87BFE9}"/>
              </a:ext>
            </a:extLst>
          </p:cNvPr>
          <p:cNvSpPr/>
          <p:nvPr/>
        </p:nvSpPr>
        <p:spPr>
          <a:xfrm>
            <a:off x="155589" y="591781"/>
            <a:ext cx="3786588" cy="738664"/>
          </a:xfrm>
          <a:prstGeom prst="rect">
            <a:avLst/>
          </a:prstGeom>
          <a:ln w="38100"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24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 </a:t>
            </a:r>
            <a:r>
              <a:rPr lang="ko-KR" altLang="en-US" sz="24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미니 프로젝트</a:t>
            </a:r>
            <a:r>
              <a:rPr lang="en-US" altLang="ko-KR" sz="24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5</a:t>
            </a:r>
            <a:r>
              <a:rPr lang="ko-KR" altLang="en-US" sz="24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</a:t>
            </a:r>
            <a:endParaRPr lang="en-US" altLang="ko-KR" sz="24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임범수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신효섭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전우민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이윤영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" name="그룹 35"/>
          <p:cNvGrpSpPr/>
          <p:nvPr/>
        </p:nvGrpSpPr>
        <p:grpSpPr>
          <a:xfrm rot="20709140">
            <a:off x="-455079" y="4699868"/>
            <a:ext cx="13667817" cy="648064"/>
            <a:chOff x="-1044624" y="2492904"/>
            <a:chExt cx="10628040" cy="648064"/>
          </a:xfrm>
        </p:grpSpPr>
        <p:sp>
          <p:nvSpPr>
            <p:cNvPr id="25" name="직사각형 24"/>
            <p:cNvSpPr/>
            <p:nvPr/>
          </p:nvSpPr>
          <p:spPr>
            <a:xfrm>
              <a:off x="-1044624" y="2564904"/>
              <a:ext cx="10585176" cy="504056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-1044624" y="2492904"/>
              <a:ext cx="10585176" cy="72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-1044624" y="3068968"/>
              <a:ext cx="10585176" cy="72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-1001760" y="2651200"/>
              <a:ext cx="105851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latin typeface="나눔바른고딕" pitchFamily="50" charset="-127"/>
                  <a:ea typeface="나눔바른고딕" pitchFamily="50" charset="-127"/>
                </a:rPr>
                <a:t>P O L I C E    L I N E   P O L I C E    L I N E     P O L I C E    L I N E   P O L I C E    L I N E     P O L I C E    L I N E  </a:t>
              </a:r>
              <a:r>
                <a:rPr lang="en-US" altLang="ko-KR" b="1" dirty="0" smtClean="0">
                  <a:latin typeface="나눔바른고딕" pitchFamily="50" charset="-127"/>
                  <a:ea typeface="나눔바른고딕" pitchFamily="50" charset="-127"/>
                </a:rPr>
                <a:t> </a:t>
              </a:r>
              <a:endParaRPr lang="ko-KR" altLang="en-US" b="1" dirty="0">
                <a:latin typeface="나눔바른고딕" pitchFamily="50" charset="-127"/>
                <a:ea typeface="나눔바른고딕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87983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BB9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9822" y="1219199"/>
            <a:ext cx="5695458" cy="4312242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716" y="1219199"/>
            <a:ext cx="5422003" cy="4304877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623392" y="116632"/>
            <a:ext cx="10585176" cy="72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623392" y="764704"/>
            <a:ext cx="10585176" cy="72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평행 사변형 8"/>
          <p:cNvSpPr/>
          <p:nvPr/>
        </p:nvSpPr>
        <p:spPr>
          <a:xfrm>
            <a:off x="1524000" y="116632"/>
            <a:ext cx="648072" cy="720080"/>
          </a:xfrm>
          <a:prstGeom prst="parallelogram">
            <a:avLst>
              <a:gd name="adj" fmla="val 44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평행 사변형 11"/>
          <p:cNvSpPr/>
          <p:nvPr/>
        </p:nvSpPr>
        <p:spPr>
          <a:xfrm>
            <a:off x="2173625" y="116632"/>
            <a:ext cx="648072" cy="720080"/>
          </a:xfrm>
          <a:prstGeom prst="parallelogram">
            <a:avLst>
              <a:gd name="adj" fmla="val 44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평행 사변형 12"/>
          <p:cNvSpPr/>
          <p:nvPr/>
        </p:nvSpPr>
        <p:spPr>
          <a:xfrm>
            <a:off x="2823250" y="116632"/>
            <a:ext cx="648072" cy="720080"/>
          </a:xfrm>
          <a:prstGeom prst="parallelogram">
            <a:avLst>
              <a:gd name="adj" fmla="val 44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평행 사변형 13"/>
          <p:cNvSpPr/>
          <p:nvPr/>
        </p:nvSpPr>
        <p:spPr>
          <a:xfrm>
            <a:off x="3472875" y="116632"/>
            <a:ext cx="648072" cy="720080"/>
          </a:xfrm>
          <a:prstGeom prst="parallelogram">
            <a:avLst>
              <a:gd name="adj" fmla="val 44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평행 사변형 14"/>
          <p:cNvSpPr/>
          <p:nvPr/>
        </p:nvSpPr>
        <p:spPr>
          <a:xfrm>
            <a:off x="4122500" y="116632"/>
            <a:ext cx="648072" cy="720080"/>
          </a:xfrm>
          <a:prstGeom prst="parallelogram">
            <a:avLst>
              <a:gd name="adj" fmla="val 44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" name="평행 사변형 15"/>
          <p:cNvSpPr/>
          <p:nvPr/>
        </p:nvSpPr>
        <p:spPr>
          <a:xfrm>
            <a:off x="4772125" y="116632"/>
            <a:ext cx="648072" cy="720080"/>
          </a:xfrm>
          <a:prstGeom prst="parallelogram">
            <a:avLst>
              <a:gd name="adj" fmla="val 44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평행 사변형 16"/>
          <p:cNvSpPr/>
          <p:nvPr/>
        </p:nvSpPr>
        <p:spPr>
          <a:xfrm>
            <a:off x="5421750" y="116632"/>
            <a:ext cx="648072" cy="720080"/>
          </a:xfrm>
          <a:prstGeom prst="parallelogram">
            <a:avLst>
              <a:gd name="adj" fmla="val 44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평행 사변형 17"/>
          <p:cNvSpPr/>
          <p:nvPr/>
        </p:nvSpPr>
        <p:spPr>
          <a:xfrm>
            <a:off x="6071375" y="116632"/>
            <a:ext cx="648072" cy="720080"/>
          </a:xfrm>
          <a:prstGeom prst="parallelogram">
            <a:avLst>
              <a:gd name="adj" fmla="val 44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9" name="평행 사변형 18"/>
          <p:cNvSpPr/>
          <p:nvPr/>
        </p:nvSpPr>
        <p:spPr>
          <a:xfrm>
            <a:off x="6721000" y="116632"/>
            <a:ext cx="648072" cy="720080"/>
          </a:xfrm>
          <a:prstGeom prst="parallelogram">
            <a:avLst>
              <a:gd name="adj" fmla="val 44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0" name="평행 사변형 19"/>
          <p:cNvSpPr/>
          <p:nvPr/>
        </p:nvSpPr>
        <p:spPr>
          <a:xfrm>
            <a:off x="7370625" y="116632"/>
            <a:ext cx="648072" cy="720080"/>
          </a:xfrm>
          <a:prstGeom prst="parallelogram">
            <a:avLst>
              <a:gd name="adj" fmla="val 44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1" name="평행 사변형 20"/>
          <p:cNvSpPr/>
          <p:nvPr/>
        </p:nvSpPr>
        <p:spPr>
          <a:xfrm>
            <a:off x="8020250" y="116632"/>
            <a:ext cx="648072" cy="720080"/>
          </a:xfrm>
          <a:prstGeom prst="parallelogram">
            <a:avLst>
              <a:gd name="adj" fmla="val 44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2" name="평행 사변형 21"/>
          <p:cNvSpPr/>
          <p:nvPr/>
        </p:nvSpPr>
        <p:spPr>
          <a:xfrm>
            <a:off x="8669875" y="116632"/>
            <a:ext cx="648072" cy="720080"/>
          </a:xfrm>
          <a:prstGeom prst="parallelogram">
            <a:avLst>
              <a:gd name="adj" fmla="val 44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3" name="평행 사변형 22"/>
          <p:cNvSpPr/>
          <p:nvPr/>
        </p:nvSpPr>
        <p:spPr>
          <a:xfrm>
            <a:off x="9319500" y="116632"/>
            <a:ext cx="648072" cy="720080"/>
          </a:xfrm>
          <a:prstGeom prst="parallelogram">
            <a:avLst>
              <a:gd name="adj" fmla="val 44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4" name="평행 사변형 23"/>
          <p:cNvSpPr/>
          <p:nvPr/>
        </p:nvSpPr>
        <p:spPr>
          <a:xfrm>
            <a:off x="9969128" y="116632"/>
            <a:ext cx="648072" cy="720080"/>
          </a:xfrm>
          <a:prstGeom prst="parallelogram">
            <a:avLst>
              <a:gd name="adj" fmla="val 44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623392" y="188641"/>
            <a:ext cx="10585176" cy="576073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775520" y="274928"/>
            <a:ext cx="94039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latin typeface="나눔바른고딕" pitchFamily="50" charset="-127"/>
                <a:ea typeface="나눔바른고딕" pitchFamily="50" charset="-127"/>
              </a:rPr>
              <a:t>2. </a:t>
            </a:r>
            <a:r>
              <a:rPr lang="ko-KR" altLang="en-US" sz="2400" b="1" dirty="0" smtClean="0">
                <a:latin typeface="나눔바른고딕" pitchFamily="50" charset="-127"/>
                <a:ea typeface="나눔바른고딕" pitchFamily="50" charset="-127"/>
              </a:rPr>
              <a:t>데이터베이스</a:t>
            </a:r>
            <a:r>
              <a:rPr lang="en-US" altLang="ko-KR" sz="2400" b="1" dirty="0" smtClean="0">
                <a:latin typeface="나눔바른고딕" pitchFamily="50" charset="-127"/>
                <a:ea typeface="나눔바른고딕" pitchFamily="50" charset="-127"/>
              </a:rPr>
              <a:t>(DB) </a:t>
            </a:r>
            <a:r>
              <a:rPr lang="ko-KR" altLang="en-US" sz="2400" b="1" dirty="0" smtClean="0">
                <a:latin typeface="나눔바른고딕" pitchFamily="50" charset="-127"/>
                <a:ea typeface="나눔바른고딕" pitchFamily="50" charset="-127"/>
              </a:rPr>
              <a:t>연동</a:t>
            </a:r>
            <a:endParaRPr lang="ko-KR" altLang="en-US" sz="2400" b="1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917456" y="1971040"/>
            <a:ext cx="3040624" cy="2946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6167118" y="2436916"/>
            <a:ext cx="3800454" cy="209444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638620" y="6012006"/>
            <a:ext cx="8554720" cy="461665"/>
          </a:xfrm>
          <a:prstGeom prst="rect">
            <a:avLst/>
          </a:prstGeom>
          <a:solidFill>
            <a:srgbClr val="F8F8F8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국가통계포털</a:t>
            </a:r>
            <a:r>
              <a:rPr lang="en-US" altLang="ko-KR" sz="2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(KOSIS)</a:t>
            </a:r>
            <a:r>
              <a:rPr lang="ko-KR" altLang="en-US" sz="2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데이터를 활용하여 분석 작업 수행</a:t>
            </a:r>
            <a:endParaRPr lang="ko-KR" altLang="en-US" sz="2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17614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BB9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9040" y="1149100"/>
            <a:ext cx="9773920" cy="45598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623392" y="116632"/>
            <a:ext cx="10585176" cy="72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623392" y="764704"/>
            <a:ext cx="10585176" cy="72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평행 사변형 8"/>
          <p:cNvSpPr/>
          <p:nvPr/>
        </p:nvSpPr>
        <p:spPr>
          <a:xfrm>
            <a:off x="1524000" y="116632"/>
            <a:ext cx="648072" cy="720080"/>
          </a:xfrm>
          <a:prstGeom prst="parallelogram">
            <a:avLst>
              <a:gd name="adj" fmla="val 44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평행 사변형 11"/>
          <p:cNvSpPr/>
          <p:nvPr/>
        </p:nvSpPr>
        <p:spPr>
          <a:xfrm>
            <a:off x="2173625" y="116632"/>
            <a:ext cx="648072" cy="720080"/>
          </a:xfrm>
          <a:prstGeom prst="parallelogram">
            <a:avLst>
              <a:gd name="adj" fmla="val 44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평행 사변형 12"/>
          <p:cNvSpPr/>
          <p:nvPr/>
        </p:nvSpPr>
        <p:spPr>
          <a:xfrm>
            <a:off x="2823250" y="116632"/>
            <a:ext cx="648072" cy="720080"/>
          </a:xfrm>
          <a:prstGeom prst="parallelogram">
            <a:avLst>
              <a:gd name="adj" fmla="val 44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평행 사변형 13"/>
          <p:cNvSpPr/>
          <p:nvPr/>
        </p:nvSpPr>
        <p:spPr>
          <a:xfrm>
            <a:off x="3472875" y="116632"/>
            <a:ext cx="648072" cy="720080"/>
          </a:xfrm>
          <a:prstGeom prst="parallelogram">
            <a:avLst>
              <a:gd name="adj" fmla="val 44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평행 사변형 14"/>
          <p:cNvSpPr/>
          <p:nvPr/>
        </p:nvSpPr>
        <p:spPr>
          <a:xfrm>
            <a:off x="4122500" y="116632"/>
            <a:ext cx="648072" cy="720080"/>
          </a:xfrm>
          <a:prstGeom prst="parallelogram">
            <a:avLst>
              <a:gd name="adj" fmla="val 44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" name="평행 사변형 15"/>
          <p:cNvSpPr/>
          <p:nvPr/>
        </p:nvSpPr>
        <p:spPr>
          <a:xfrm>
            <a:off x="4772125" y="116632"/>
            <a:ext cx="648072" cy="720080"/>
          </a:xfrm>
          <a:prstGeom prst="parallelogram">
            <a:avLst>
              <a:gd name="adj" fmla="val 44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평행 사변형 16"/>
          <p:cNvSpPr/>
          <p:nvPr/>
        </p:nvSpPr>
        <p:spPr>
          <a:xfrm>
            <a:off x="5421750" y="116632"/>
            <a:ext cx="648072" cy="720080"/>
          </a:xfrm>
          <a:prstGeom prst="parallelogram">
            <a:avLst>
              <a:gd name="adj" fmla="val 44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평행 사변형 17"/>
          <p:cNvSpPr/>
          <p:nvPr/>
        </p:nvSpPr>
        <p:spPr>
          <a:xfrm>
            <a:off x="6071375" y="116632"/>
            <a:ext cx="648072" cy="720080"/>
          </a:xfrm>
          <a:prstGeom prst="parallelogram">
            <a:avLst>
              <a:gd name="adj" fmla="val 44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9" name="평행 사변형 18"/>
          <p:cNvSpPr/>
          <p:nvPr/>
        </p:nvSpPr>
        <p:spPr>
          <a:xfrm>
            <a:off x="6721000" y="116632"/>
            <a:ext cx="648072" cy="720080"/>
          </a:xfrm>
          <a:prstGeom prst="parallelogram">
            <a:avLst>
              <a:gd name="adj" fmla="val 44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0" name="평행 사변형 19"/>
          <p:cNvSpPr/>
          <p:nvPr/>
        </p:nvSpPr>
        <p:spPr>
          <a:xfrm>
            <a:off x="7370625" y="116632"/>
            <a:ext cx="648072" cy="720080"/>
          </a:xfrm>
          <a:prstGeom prst="parallelogram">
            <a:avLst>
              <a:gd name="adj" fmla="val 44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1" name="평행 사변형 20"/>
          <p:cNvSpPr/>
          <p:nvPr/>
        </p:nvSpPr>
        <p:spPr>
          <a:xfrm>
            <a:off x="8020250" y="116632"/>
            <a:ext cx="648072" cy="720080"/>
          </a:xfrm>
          <a:prstGeom prst="parallelogram">
            <a:avLst>
              <a:gd name="adj" fmla="val 44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2" name="평행 사변형 21"/>
          <p:cNvSpPr/>
          <p:nvPr/>
        </p:nvSpPr>
        <p:spPr>
          <a:xfrm>
            <a:off x="8669875" y="116632"/>
            <a:ext cx="648072" cy="720080"/>
          </a:xfrm>
          <a:prstGeom prst="parallelogram">
            <a:avLst>
              <a:gd name="adj" fmla="val 44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3" name="평행 사변형 22"/>
          <p:cNvSpPr/>
          <p:nvPr/>
        </p:nvSpPr>
        <p:spPr>
          <a:xfrm>
            <a:off x="9319500" y="116632"/>
            <a:ext cx="648072" cy="720080"/>
          </a:xfrm>
          <a:prstGeom prst="parallelogram">
            <a:avLst>
              <a:gd name="adj" fmla="val 44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4" name="평행 사변형 23"/>
          <p:cNvSpPr/>
          <p:nvPr/>
        </p:nvSpPr>
        <p:spPr>
          <a:xfrm>
            <a:off x="9969128" y="116632"/>
            <a:ext cx="648072" cy="720080"/>
          </a:xfrm>
          <a:prstGeom prst="parallelogram">
            <a:avLst>
              <a:gd name="adj" fmla="val 44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623392" y="188641"/>
            <a:ext cx="10585176" cy="576073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775520" y="274928"/>
            <a:ext cx="94039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latin typeface="나눔바른고딕" pitchFamily="50" charset="-127"/>
                <a:ea typeface="나눔바른고딕" pitchFamily="50" charset="-127"/>
              </a:rPr>
              <a:t>2. </a:t>
            </a:r>
            <a:r>
              <a:rPr lang="ko-KR" altLang="en-US" sz="2400" b="1" dirty="0" smtClean="0">
                <a:latin typeface="나눔바른고딕" pitchFamily="50" charset="-127"/>
                <a:ea typeface="나눔바른고딕" pitchFamily="50" charset="-127"/>
              </a:rPr>
              <a:t>데이터베이스</a:t>
            </a:r>
            <a:r>
              <a:rPr lang="en-US" altLang="ko-KR" sz="2400" b="1" dirty="0" smtClean="0">
                <a:latin typeface="나눔바른고딕" pitchFamily="50" charset="-127"/>
                <a:ea typeface="나눔바른고딕" pitchFamily="50" charset="-127"/>
              </a:rPr>
              <a:t>(DB) </a:t>
            </a:r>
            <a:r>
              <a:rPr lang="ko-KR" altLang="en-US" sz="2400" b="1" dirty="0" smtClean="0">
                <a:latin typeface="나눔바른고딕" pitchFamily="50" charset="-127"/>
                <a:ea typeface="나눔바른고딕" pitchFamily="50" charset="-127"/>
              </a:rPr>
              <a:t>연동</a:t>
            </a:r>
            <a:endParaRPr lang="ko-KR" altLang="en-US" sz="2400" b="1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9643536" y="2223557"/>
            <a:ext cx="475824" cy="19452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4770572" y="2853477"/>
            <a:ext cx="475824" cy="19452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5858088" y="4550197"/>
            <a:ext cx="475824" cy="19452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638620" y="6012006"/>
            <a:ext cx="8554720" cy="461665"/>
          </a:xfrm>
          <a:prstGeom prst="rect">
            <a:avLst/>
          </a:prstGeom>
          <a:solidFill>
            <a:srgbClr val="F8F8F8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국가통계포털</a:t>
            </a:r>
            <a:r>
              <a:rPr lang="en-US" altLang="ko-KR" sz="2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(KOSIS)</a:t>
            </a:r>
            <a:r>
              <a:rPr lang="ko-KR" altLang="en-US" sz="2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데이터를 활용하여 분석 작업 수행</a:t>
            </a:r>
            <a:endParaRPr lang="ko-KR" altLang="en-US" sz="2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91400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BB9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623392" y="116632"/>
            <a:ext cx="10585176" cy="72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623392" y="764704"/>
            <a:ext cx="10585176" cy="72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평행 사변형 8"/>
          <p:cNvSpPr/>
          <p:nvPr/>
        </p:nvSpPr>
        <p:spPr>
          <a:xfrm>
            <a:off x="1524000" y="116632"/>
            <a:ext cx="648072" cy="720080"/>
          </a:xfrm>
          <a:prstGeom prst="parallelogram">
            <a:avLst>
              <a:gd name="adj" fmla="val 44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평행 사변형 11"/>
          <p:cNvSpPr/>
          <p:nvPr/>
        </p:nvSpPr>
        <p:spPr>
          <a:xfrm>
            <a:off x="2173625" y="116632"/>
            <a:ext cx="648072" cy="720080"/>
          </a:xfrm>
          <a:prstGeom prst="parallelogram">
            <a:avLst>
              <a:gd name="adj" fmla="val 44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평행 사변형 12"/>
          <p:cNvSpPr/>
          <p:nvPr/>
        </p:nvSpPr>
        <p:spPr>
          <a:xfrm>
            <a:off x="2823250" y="116632"/>
            <a:ext cx="648072" cy="720080"/>
          </a:xfrm>
          <a:prstGeom prst="parallelogram">
            <a:avLst>
              <a:gd name="adj" fmla="val 44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평행 사변형 13"/>
          <p:cNvSpPr/>
          <p:nvPr/>
        </p:nvSpPr>
        <p:spPr>
          <a:xfrm>
            <a:off x="3472875" y="116632"/>
            <a:ext cx="648072" cy="720080"/>
          </a:xfrm>
          <a:prstGeom prst="parallelogram">
            <a:avLst>
              <a:gd name="adj" fmla="val 44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평행 사변형 14"/>
          <p:cNvSpPr/>
          <p:nvPr/>
        </p:nvSpPr>
        <p:spPr>
          <a:xfrm>
            <a:off x="4122500" y="116632"/>
            <a:ext cx="648072" cy="720080"/>
          </a:xfrm>
          <a:prstGeom prst="parallelogram">
            <a:avLst>
              <a:gd name="adj" fmla="val 44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" name="평행 사변형 15"/>
          <p:cNvSpPr/>
          <p:nvPr/>
        </p:nvSpPr>
        <p:spPr>
          <a:xfrm>
            <a:off x="4772125" y="116632"/>
            <a:ext cx="648072" cy="720080"/>
          </a:xfrm>
          <a:prstGeom prst="parallelogram">
            <a:avLst>
              <a:gd name="adj" fmla="val 44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평행 사변형 16"/>
          <p:cNvSpPr/>
          <p:nvPr/>
        </p:nvSpPr>
        <p:spPr>
          <a:xfrm>
            <a:off x="5421750" y="116632"/>
            <a:ext cx="648072" cy="720080"/>
          </a:xfrm>
          <a:prstGeom prst="parallelogram">
            <a:avLst>
              <a:gd name="adj" fmla="val 44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평행 사변형 17"/>
          <p:cNvSpPr/>
          <p:nvPr/>
        </p:nvSpPr>
        <p:spPr>
          <a:xfrm>
            <a:off x="6071375" y="116632"/>
            <a:ext cx="648072" cy="720080"/>
          </a:xfrm>
          <a:prstGeom prst="parallelogram">
            <a:avLst>
              <a:gd name="adj" fmla="val 44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9" name="평행 사변형 18"/>
          <p:cNvSpPr/>
          <p:nvPr/>
        </p:nvSpPr>
        <p:spPr>
          <a:xfrm>
            <a:off x="6721000" y="116632"/>
            <a:ext cx="648072" cy="720080"/>
          </a:xfrm>
          <a:prstGeom prst="parallelogram">
            <a:avLst>
              <a:gd name="adj" fmla="val 44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0" name="평행 사변형 19"/>
          <p:cNvSpPr/>
          <p:nvPr/>
        </p:nvSpPr>
        <p:spPr>
          <a:xfrm>
            <a:off x="7370625" y="116632"/>
            <a:ext cx="648072" cy="720080"/>
          </a:xfrm>
          <a:prstGeom prst="parallelogram">
            <a:avLst>
              <a:gd name="adj" fmla="val 44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1" name="평행 사변형 20"/>
          <p:cNvSpPr/>
          <p:nvPr/>
        </p:nvSpPr>
        <p:spPr>
          <a:xfrm>
            <a:off x="8020250" y="116632"/>
            <a:ext cx="648072" cy="720080"/>
          </a:xfrm>
          <a:prstGeom prst="parallelogram">
            <a:avLst>
              <a:gd name="adj" fmla="val 44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2" name="평행 사변형 21"/>
          <p:cNvSpPr/>
          <p:nvPr/>
        </p:nvSpPr>
        <p:spPr>
          <a:xfrm>
            <a:off x="8669875" y="116632"/>
            <a:ext cx="648072" cy="720080"/>
          </a:xfrm>
          <a:prstGeom prst="parallelogram">
            <a:avLst>
              <a:gd name="adj" fmla="val 44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3" name="평행 사변형 22"/>
          <p:cNvSpPr/>
          <p:nvPr/>
        </p:nvSpPr>
        <p:spPr>
          <a:xfrm>
            <a:off x="9319500" y="116632"/>
            <a:ext cx="648072" cy="720080"/>
          </a:xfrm>
          <a:prstGeom prst="parallelogram">
            <a:avLst>
              <a:gd name="adj" fmla="val 44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4" name="평행 사변형 23"/>
          <p:cNvSpPr/>
          <p:nvPr/>
        </p:nvSpPr>
        <p:spPr>
          <a:xfrm>
            <a:off x="9969128" y="116632"/>
            <a:ext cx="648072" cy="720080"/>
          </a:xfrm>
          <a:prstGeom prst="parallelogram">
            <a:avLst>
              <a:gd name="adj" fmla="val 44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623392" y="188641"/>
            <a:ext cx="10585176" cy="576073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775520" y="274928"/>
            <a:ext cx="94039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latin typeface="나눔바른고딕" pitchFamily="50" charset="-127"/>
                <a:ea typeface="나눔바른고딕" pitchFamily="50" charset="-127"/>
              </a:rPr>
              <a:t>2. </a:t>
            </a:r>
            <a:r>
              <a:rPr lang="ko-KR" altLang="en-US" sz="2400" b="1" dirty="0" smtClean="0">
                <a:latin typeface="나눔바른고딕" pitchFamily="50" charset="-127"/>
                <a:ea typeface="나눔바른고딕" pitchFamily="50" charset="-127"/>
              </a:rPr>
              <a:t>데이터베이스</a:t>
            </a:r>
            <a:r>
              <a:rPr lang="en-US" altLang="ko-KR" sz="2400" b="1" dirty="0" smtClean="0">
                <a:latin typeface="나눔바른고딕" pitchFamily="50" charset="-127"/>
                <a:ea typeface="나눔바른고딕" pitchFamily="50" charset="-127"/>
              </a:rPr>
              <a:t>(DB) </a:t>
            </a:r>
            <a:r>
              <a:rPr lang="ko-KR" altLang="en-US" sz="2400" b="1" dirty="0" smtClean="0">
                <a:latin typeface="나눔바른고딕" pitchFamily="50" charset="-127"/>
                <a:ea typeface="나눔바른고딕" pitchFamily="50" charset="-127"/>
              </a:rPr>
              <a:t>연동</a:t>
            </a:r>
            <a:endParaRPr lang="ko-KR" altLang="en-US" sz="2400" b="1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409107" y="6012005"/>
            <a:ext cx="6673358" cy="461665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Excel</a:t>
            </a:r>
            <a:r>
              <a:rPr lang="ko-KR" altLang="en-US" sz="2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활용하여 </a:t>
            </a:r>
            <a:r>
              <a:rPr lang="en-US" altLang="ko-KR" sz="2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CSV </a:t>
            </a:r>
            <a:r>
              <a:rPr lang="ko-KR" altLang="en-US" sz="2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파일 정리 작업 수행</a:t>
            </a:r>
            <a:endParaRPr lang="ko-KR" altLang="en-US" sz="2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417" y="1095843"/>
            <a:ext cx="5192780" cy="468532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1840" y="1095843"/>
            <a:ext cx="5908710" cy="4685322"/>
          </a:xfrm>
          <a:prstGeom prst="rect">
            <a:avLst/>
          </a:prstGeom>
        </p:spPr>
      </p:pic>
      <p:sp>
        <p:nvSpPr>
          <p:cNvPr id="29" name="직사각형 28"/>
          <p:cNvSpPr/>
          <p:nvPr/>
        </p:nvSpPr>
        <p:spPr>
          <a:xfrm>
            <a:off x="385480" y="2243877"/>
            <a:ext cx="407000" cy="340508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385481" y="2396277"/>
            <a:ext cx="5034716" cy="17420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385481" y="3873194"/>
            <a:ext cx="5034716" cy="177576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6003985" y="4546121"/>
            <a:ext cx="508958" cy="931653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타원형 설명선 6"/>
          <p:cNvSpPr/>
          <p:nvPr/>
        </p:nvSpPr>
        <p:spPr>
          <a:xfrm>
            <a:off x="6804041" y="4433977"/>
            <a:ext cx="1353834" cy="500332"/>
          </a:xfrm>
          <a:prstGeom prst="wedgeEllipseCallout">
            <a:avLst>
              <a:gd name="adj1" fmla="val -60528"/>
              <a:gd name="adj2" fmla="val 100431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성범죄</a:t>
            </a:r>
            <a:endParaRPr lang="ko-KR" altLang="en-US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6012836" y="3873194"/>
            <a:ext cx="508958" cy="413788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2" name="타원형 설명선 31"/>
          <p:cNvSpPr/>
          <p:nvPr/>
        </p:nvSpPr>
        <p:spPr>
          <a:xfrm>
            <a:off x="6834577" y="3438504"/>
            <a:ext cx="1353834" cy="500332"/>
          </a:xfrm>
          <a:prstGeom prst="wedgeEllipseCallout">
            <a:avLst>
              <a:gd name="adj1" fmla="val -60528"/>
              <a:gd name="adj2" fmla="val 100431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살인</a:t>
            </a:r>
            <a:endParaRPr lang="ko-KR" altLang="en-US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14838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BB9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071" y="952444"/>
            <a:ext cx="5446430" cy="4789129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623392" y="116632"/>
            <a:ext cx="10585176" cy="72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623392" y="764704"/>
            <a:ext cx="10585176" cy="72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평행 사변형 8"/>
          <p:cNvSpPr/>
          <p:nvPr/>
        </p:nvSpPr>
        <p:spPr>
          <a:xfrm>
            <a:off x="1524000" y="116632"/>
            <a:ext cx="648072" cy="720080"/>
          </a:xfrm>
          <a:prstGeom prst="parallelogram">
            <a:avLst>
              <a:gd name="adj" fmla="val 44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평행 사변형 11"/>
          <p:cNvSpPr/>
          <p:nvPr/>
        </p:nvSpPr>
        <p:spPr>
          <a:xfrm>
            <a:off x="2173625" y="116632"/>
            <a:ext cx="648072" cy="720080"/>
          </a:xfrm>
          <a:prstGeom prst="parallelogram">
            <a:avLst>
              <a:gd name="adj" fmla="val 44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평행 사변형 12"/>
          <p:cNvSpPr/>
          <p:nvPr/>
        </p:nvSpPr>
        <p:spPr>
          <a:xfrm>
            <a:off x="2823250" y="116632"/>
            <a:ext cx="648072" cy="720080"/>
          </a:xfrm>
          <a:prstGeom prst="parallelogram">
            <a:avLst>
              <a:gd name="adj" fmla="val 44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평행 사변형 13"/>
          <p:cNvSpPr/>
          <p:nvPr/>
        </p:nvSpPr>
        <p:spPr>
          <a:xfrm>
            <a:off x="3472875" y="116632"/>
            <a:ext cx="648072" cy="720080"/>
          </a:xfrm>
          <a:prstGeom prst="parallelogram">
            <a:avLst>
              <a:gd name="adj" fmla="val 44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평행 사변형 14"/>
          <p:cNvSpPr/>
          <p:nvPr/>
        </p:nvSpPr>
        <p:spPr>
          <a:xfrm>
            <a:off x="4122500" y="116632"/>
            <a:ext cx="648072" cy="720080"/>
          </a:xfrm>
          <a:prstGeom prst="parallelogram">
            <a:avLst>
              <a:gd name="adj" fmla="val 44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" name="평행 사변형 15"/>
          <p:cNvSpPr/>
          <p:nvPr/>
        </p:nvSpPr>
        <p:spPr>
          <a:xfrm>
            <a:off x="4772125" y="116632"/>
            <a:ext cx="648072" cy="720080"/>
          </a:xfrm>
          <a:prstGeom prst="parallelogram">
            <a:avLst>
              <a:gd name="adj" fmla="val 44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평행 사변형 16"/>
          <p:cNvSpPr/>
          <p:nvPr/>
        </p:nvSpPr>
        <p:spPr>
          <a:xfrm>
            <a:off x="5421750" y="116632"/>
            <a:ext cx="648072" cy="720080"/>
          </a:xfrm>
          <a:prstGeom prst="parallelogram">
            <a:avLst>
              <a:gd name="adj" fmla="val 44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평행 사변형 17"/>
          <p:cNvSpPr/>
          <p:nvPr/>
        </p:nvSpPr>
        <p:spPr>
          <a:xfrm>
            <a:off x="6071375" y="116632"/>
            <a:ext cx="648072" cy="720080"/>
          </a:xfrm>
          <a:prstGeom prst="parallelogram">
            <a:avLst>
              <a:gd name="adj" fmla="val 44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9" name="평행 사변형 18"/>
          <p:cNvSpPr/>
          <p:nvPr/>
        </p:nvSpPr>
        <p:spPr>
          <a:xfrm>
            <a:off x="6721000" y="116632"/>
            <a:ext cx="648072" cy="720080"/>
          </a:xfrm>
          <a:prstGeom prst="parallelogram">
            <a:avLst>
              <a:gd name="adj" fmla="val 44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0" name="평행 사변형 19"/>
          <p:cNvSpPr/>
          <p:nvPr/>
        </p:nvSpPr>
        <p:spPr>
          <a:xfrm>
            <a:off x="7370625" y="116632"/>
            <a:ext cx="648072" cy="720080"/>
          </a:xfrm>
          <a:prstGeom prst="parallelogram">
            <a:avLst>
              <a:gd name="adj" fmla="val 44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1" name="평행 사변형 20"/>
          <p:cNvSpPr/>
          <p:nvPr/>
        </p:nvSpPr>
        <p:spPr>
          <a:xfrm>
            <a:off x="8020250" y="116632"/>
            <a:ext cx="648072" cy="720080"/>
          </a:xfrm>
          <a:prstGeom prst="parallelogram">
            <a:avLst>
              <a:gd name="adj" fmla="val 44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2" name="평행 사변형 21"/>
          <p:cNvSpPr/>
          <p:nvPr/>
        </p:nvSpPr>
        <p:spPr>
          <a:xfrm>
            <a:off x="8669875" y="116632"/>
            <a:ext cx="648072" cy="720080"/>
          </a:xfrm>
          <a:prstGeom prst="parallelogram">
            <a:avLst>
              <a:gd name="adj" fmla="val 44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3" name="평행 사변형 22"/>
          <p:cNvSpPr/>
          <p:nvPr/>
        </p:nvSpPr>
        <p:spPr>
          <a:xfrm>
            <a:off x="9319500" y="116632"/>
            <a:ext cx="648072" cy="720080"/>
          </a:xfrm>
          <a:prstGeom prst="parallelogram">
            <a:avLst>
              <a:gd name="adj" fmla="val 44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4" name="평행 사변형 23"/>
          <p:cNvSpPr/>
          <p:nvPr/>
        </p:nvSpPr>
        <p:spPr>
          <a:xfrm>
            <a:off x="9969128" y="116632"/>
            <a:ext cx="648072" cy="720080"/>
          </a:xfrm>
          <a:prstGeom prst="parallelogram">
            <a:avLst>
              <a:gd name="adj" fmla="val 44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623392" y="188641"/>
            <a:ext cx="10585176" cy="576073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775520" y="274928"/>
            <a:ext cx="94039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latin typeface="나눔바른고딕" pitchFamily="50" charset="-127"/>
                <a:ea typeface="나눔바른고딕" pitchFamily="50" charset="-127"/>
              </a:rPr>
              <a:t>2. </a:t>
            </a:r>
            <a:r>
              <a:rPr lang="ko-KR" altLang="en-US" sz="2400" b="1" dirty="0" smtClean="0">
                <a:latin typeface="나눔바른고딕" pitchFamily="50" charset="-127"/>
                <a:ea typeface="나눔바른고딕" pitchFamily="50" charset="-127"/>
              </a:rPr>
              <a:t>데이터베이스</a:t>
            </a:r>
            <a:r>
              <a:rPr lang="en-US" altLang="ko-KR" sz="2400" b="1" dirty="0" smtClean="0">
                <a:latin typeface="나눔바른고딕" pitchFamily="50" charset="-127"/>
                <a:ea typeface="나눔바른고딕" pitchFamily="50" charset="-127"/>
              </a:rPr>
              <a:t>(DB) </a:t>
            </a:r>
            <a:r>
              <a:rPr lang="ko-KR" altLang="en-US" sz="2400" b="1" dirty="0" smtClean="0">
                <a:latin typeface="나눔바른고딕" pitchFamily="50" charset="-127"/>
                <a:ea typeface="나눔바른고딕" pitchFamily="50" charset="-127"/>
              </a:rPr>
              <a:t>연동</a:t>
            </a:r>
            <a:endParaRPr lang="ko-KR" altLang="en-US" sz="2400" b="1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638620" y="5868784"/>
            <a:ext cx="8554720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Oracle SQL Developer</a:t>
            </a:r>
            <a:r>
              <a:rPr lang="ko-KR" altLang="en-US" sz="2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이용하여 데이터베이스 연동 후</a:t>
            </a:r>
            <a:endParaRPr lang="en-US" altLang="ko-KR" sz="24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en-US" altLang="ko-KR" sz="240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RStudio</a:t>
            </a:r>
            <a:r>
              <a:rPr lang="ko-KR" altLang="en-US" sz="2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통해 </a:t>
            </a:r>
            <a:r>
              <a:rPr lang="en-US" altLang="ko-KR" sz="2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 </a:t>
            </a:r>
            <a:r>
              <a:rPr lang="ko-KR" altLang="en-US" sz="2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실습 수행</a:t>
            </a:r>
            <a:endParaRPr lang="ko-KR" altLang="en-US" sz="2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9822" y="952444"/>
            <a:ext cx="5411936" cy="4728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515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BB9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35"/>
          <p:cNvGrpSpPr/>
          <p:nvPr/>
        </p:nvGrpSpPr>
        <p:grpSpPr>
          <a:xfrm rot="21216479">
            <a:off x="-130212" y="5495493"/>
            <a:ext cx="12575994" cy="648064"/>
            <a:chOff x="-1044624" y="2492904"/>
            <a:chExt cx="10628040" cy="648064"/>
          </a:xfrm>
        </p:grpSpPr>
        <p:sp>
          <p:nvSpPr>
            <p:cNvPr id="25" name="직사각형 24"/>
            <p:cNvSpPr/>
            <p:nvPr/>
          </p:nvSpPr>
          <p:spPr>
            <a:xfrm>
              <a:off x="-1044624" y="2564904"/>
              <a:ext cx="10585176" cy="504056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-1044624" y="2492904"/>
              <a:ext cx="10585176" cy="720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-1044624" y="3068968"/>
              <a:ext cx="10585176" cy="720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-1001760" y="2651200"/>
              <a:ext cx="105851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latin typeface="나눔바른고딕" pitchFamily="50" charset="-127"/>
                  <a:ea typeface="나눔바른고딕" pitchFamily="50" charset="-127"/>
                </a:rPr>
                <a:t>P O L I C E    L I N E   P O L I C E    L I N E     P O L I C E    L I N E   P O L I C E    L I N E     P O L I C E    L I N E  </a:t>
              </a:r>
              <a:r>
                <a:rPr lang="en-US" altLang="ko-KR" b="1" dirty="0" smtClean="0">
                  <a:latin typeface="나눔바른고딕" pitchFamily="50" charset="-127"/>
                  <a:ea typeface="나눔바른고딕" pitchFamily="50" charset="-127"/>
                </a:rPr>
                <a:t> </a:t>
              </a:r>
              <a:endParaRPr lang="ko-KR" altLang="en-US" b="1" dirty="0">
                <a:latin typeface="나눔바른고딕" pitchFamily="50" charset="-127"/>
                <a:ea typeface="나눔바른고딕" pitchFamily="50" charset="-127"/>
              </a:endParaRPr>
            </a:p>
          </p:txBody>
        </p:sp>
      </p:grpSp>
      <p:grpSp>
        <p:nvGrpSpPr>
          <p:cNvPr id="5" name="그룹 16"/>
          <p:cNvGrpSpPr/>
          <p:nvPr/>
        </p:nvGrpSpPr>
        <p:grpSpPr>
          <a:xfrm>
            <a:off x="-191493" y="2433429"/>
            <a:ext cx="12575839" cy="1152128"/>
            <a:chOff x="-900608" y="2276872"/>
            <a:chExt cx="10585176" cy="720080"/>
          </a:xfrm>
        </p:grpSpPr>
        <p:sp>
          <p:nvSpPr>
            <p:cNvPr id="18" name="직사각형 17"/>
            <p:cNvSpPr/>
            <p:nvPr/>
          </p:nvSpPr>
          <p:spPr>
            <a:xfrm>
              <a:off x="-900608" y="2276872"/>
              <a:ext cx="10585176" cy="72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-900608" y="2924944"/>
              <a:ext cx="10585176" cy="72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0" name="평행 사변형 19"/>
            <p:cNvSpPr/>
            <p:nvPr/>
          </p:nvSpPr>
          <p:spPr>
            <a:xfrm>
              <a:off x="0" y="2276872"/>
              <a:ext cx="648072" cy="720080"/>
            </a:xfrm>
            <a:prstGeom prst="parallelogram">
              <a:avLst>
                <a:gd name="adj" fmla="val 44842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1" name="평행 사변형 20"/>
            <p:cNvSpPr/>
            <p:nvPr/>
          </p:nvSpPr>
          <p:spPr>
            <a:xfrm>
              <a:off x="649625" y="2276872"/>
              <a:ext cx="648072" cy="720080"/>
            </a:xfrm>
            <a:prstGeom prst="parallelogram">
              <a:avLst>
                <a:gd name="adj" fmla="val 44842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2" name="평행 사변형 21"/>
            <p:cNvSpPr/>
            <p:nvPr/>
          </p:nvSpPr>
          <p:spPr>
            <a:xfrm>
              <a:off x="1299250" y="2276872"/>
              <a:ext cx="648072" cy="720080"/>
            </a:xfrm>
            <a:prstGeom prst="parallelogram">
              <a:avLst>
                <a:gd name="adj" fmla="val 44842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3" name="평행 사변형 22"/>
            <p:cNvSpPr/>
            <p:nvPr/>
          </p:nvSpPr>
          <p:spPr>
            <a:xfrm>
              <a:off x="1948875" y="2276872"/>
              <a:ext cx="648072" cy="720080"/>
            </a:xfrm>
            <a:prstGeom prst="parallelogram">
              <a:avLst>
                <a:gd name="adj" fmla="val 44842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4" name="평행 사변형 23"/>
            <p:cNvSpPr/>
            <p:nvPr/>
          </p:nvSpPr>
          <p:spPr>
            <a:xfrm>
              <a:off x="2598500" y="2276872"/>
              <a:ext cx="648072" cy="720080"/>
            </a:xfrm>
            <a:prstGeom prst="parallelogram">
              <a:avLst>
                <a:gd name="adj" fmla="val 44842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6" name="평행 사변형 25"/>
            <p:cNvSpPr/>
            <p:nvPr/>
          </p:nvSpPr>
          <p:spPr>
            <a:xfrm>
              <a:off x="3248125" y="2276872"/>
              <a:ext cx="648072" cy="720080"/>
            </a:xfrm>
            <a:prstGeom prst="parallelogram">
              <a:avLst>
                <a:gd name="adj" fmla="val 44842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7" name="평행 사변형 26"/>
            <p:cNvSpPr/>
            <p:nvPr/>
          </p:nvSpPr>
          <p:spPr>
            <a:xfrm>
              <a:off x="3897750" y="2276872"/>
              <a:ext cx="648072" cy="720080"/>
            </a:xfrm>
            <a:prstGeom prst="parallelogram">
              <a:avLst>
                <a:gd name="adj" fmla="val 44842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8" name="평행 사변형 27"/>
            <p:cNvSpPr/>
            <p:nvPr/>
          </p:nvSpPr>
          <p:spPr>
            <a:xfrm>
              <a:off x="4547375" y="2276872"/>
              <a:ext cx="648072" cy="720080"/>
            </a:xfrm>
            <a:prstGeom prst="parallelogram">
              <a:avLst>
                <a:gd name="adj" fmla="val 44842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9" name="평행 사변형 28"/>
            <p:cNvSpPr/>
            <p:nvPr/>
          </p:nvSpPr>
          <p:spPr>
            <a:xfrm>
              <a:off x="5197000" y="2276872"/>
              <a:ext cx="648072" cy="720080"/>
            </a:xfrm>
            <a:prstGeom prst="parallelogram">
              <a:avLst>
                <a:gd name="adj" fmla="val 44842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0" name="평행 사변형 29"/>
            <p:cNvSpPr/>
            <p:nvPr/>
          </p:nvSpPr>
          <p:spPr>
            <a:xfrm>
              <a:off x="5846625" y="2276872"/>
              <a:ext cx="648072" cy="720080"/>
            </a:xfrm>
            <a:prstGeom prst="parallelogram">
              <a:avLst>
                <a:gd name="adj" fmla="val 44842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2" name="평행 사변형 31"/>
            <p:cNvSpPr/>
            <p:nvPr/>
          </p:nvSpPr>
          <p:spPr>
            <a:xfrm>
              <a:off x="6496250" y="2276872"/>
              <a:ext cx="648072" cy="720080"/>
            </a:xfrm>
            <a:prstGeom prst="parallelogram">
              <a:avLst>
                <a:gd name="adj" fmla="val 44842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3" name="평행 사변형 32"/>
            <p:cNvSpPr/>
            <p:nvPr/>
          </p:nvSpPr>
          <p:spPr>
            <a:xfrm>
              <a:off x="7145875" y="2276872"/>
              <a:ext cx="648072" cy="720080"/>
            </a:xfrm>
            <a:prstGeom prst="parallelogram">
              <a:avLst>
                <a:gd name="adj" fmla="val 44842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6" name="평행 사변형 35"/>
            <p:cNvSpPr/>
            <p:nvPr/>
          </p:nvSpPr>
          <p:spPr>
            <a:xfrm>
              <a:off x="7795500" y="2276872"/>
              <a:ext cx="648072" cy="720080"/>
            </a:xfrm>
            <a:prstGeom prst="parallelogram">
              <a:avLst>
                <a:gd name="adj" fmla="val 44842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7" name="평행 사변형 36"/>
            <p:cNvSpPr/>
            <p:nvPr/>
          </p:nvSpPr>
          <p:spPr>
            <a:xfrm>
              <a:off x="8445128" y="2276872"/>
              <a:ext cx="648072" cy="720080"/>
            </a:xfrm>
            <a:prstGeom prst="parallelogram">
              <a:avLst>
                <a:gd name="adj" fmla="val 44842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-900608" y="2348880"/>
              <a:ext cx="10585176" cy="576073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204955" y="2380535"/>
              <a:ext cx="8374048" cy="5193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800" b="1" dirty="0" smtClean="0">
                  <a:latin typeface="나눔바른고딕" pitchFamily="50" charset="-127"/>
                  <a:ea typeface="나눔바른고딕" pitchFamily="50" charset="-127"/>
                </a:rPr>
                <a:t>3. </a:t>
              </a:r>
              <a:r>
                <a:rPr lang="ko-KR" altLang="en-US" sz="4800" b="1" dirty="0" smtClean="0">
                  <a:latin typeface="나눔바른고딕" pitchFamily="50" charset="-127"/>
                  <a:ea typeface="나눔바른고딕" pitchFamily="50" charset="-127"/>
                </a:rPr>
                <a:t>현황 분석 및 시현</a:t>
              </a:r>
              <a:endParaRPr lang="ko-KR" altLang="en-US" sz="4800" b="1" dirty="0">
                <a:latin typeface="나눔바른고딕" pitchFamily="50" charset="-127"/>
                <a:ea typeface="나눔바른고딕" pitchFamily="50" charset="-127"/>
              </a:endParaRPr>
            </a:p>
          </p:txBody>
        </p:sp>
      </p:grpSp>
      <p:grpSp>
        <p:nvGrpSpPr>
          <p:cNvPr id="48" name="그룹 41"/>
          <p:cNvGrpSpPr/>
          <p:nvPr/>
        </p:nvGrpSpPr>
        <p:grpSpPr>
          <a:xfrm rot="408469">
            <a:off x="-537355" y="90433"/>
            <a:ext cx="13830041" cy="749188"/>
            <a:chOff x="-1044624" y="2492905"/>
            <a:chExt cx="10628040" cy="648063"/>
          </a:xfrm>
        </p:grpSpPr>
        <p:sp>
          <p:nvSpPr>
            <p:cNvPr id="49" name="직사각형 48"/>
            <p:cNvSpPr/>
            <p:nvPr/>
          </p:nvSpPr>
          <p:spPr>
            <a:xfrm>
              <a:off x="-1044624" y="2564904"/>
              <a:ext cx="10585176" cy="504056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-1044624" y="2492905"/>
              <a:ext cx="10585176" cy="720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-1044624" y="3068968"/>
              <a:ext cx="10585176" cy="720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-1001760" y="2704562"/>
              <a:ext cx="10585176" cy="2626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latin typeface="나눔바른고딕" pitchFamily="50" charset="-127"/>
                  <a:ea typeface="나눔바른고딕" pitchFamily="50" charset="-127"/>
                </a:rPr>
                <a:t>P O L I C E    L I N E   P O L I C E    L I N E     P O L I C E    L I N E   P O L I C E    L I N </a:t>
              </a:r>
              <a:r>
                <a:rPr lang="en-US" altLang="ko-KR" b="1" dirty="0" smtClean="0">
                  <a:latin typeface="나눔바른고딕" pitchFamily="50" charset="-127"/>
                  <a:ea typeface="나눔바른고딕" pitchFamily="50" charset="-127"/>
                </a:rPr>
                <a:t>E</a:t>
              </a:r>
              <a:endParaRPr lang="ko-KR" altLang="en-US" b="1" dirty="0">
                <a:latin typeface="나눔바른고딕" pitchFamily="50" charset="-127"/>
                <a:ea typeface="나눔바른고딕" pitchFamily="50" charset="-127"/>
              </a:endParaRPr>
            </a:p>
          </p:txBody>
        </p:sp>
      </p:grpSp>
      <p:grpSp>
        <p:nvGrpSpPr>
          <p:cNvPr id="53" name="그룹 36"/>
          <p:cNvGrpSpPr/>
          <p:nvPr/>
        </p:nvGrpSpPr>
        <p:grpSpPr>
          <a:xfrm rot="854201">
            <a:off x="-323519" y="5464406"/>
            <a:ext cx="12413412" cy="648063"/>
            <a:chOff x="-1044624" y="2492905"/>
            <a:chExt cx="10628040" cy="648063"/>
          </a:xfrm>
        </p:grpSpPr>
        <p:sp>
          <p:nvSpPr>
            <p:cNvPr id="54" name="직사각형 53"/>
            <p:cNvSpPr/>
            <p:nvPr/>
          </p:nvSpPr>
          <p:spPr>
            <a:xfrm>
              <a:off x="-1044624" y="2564904"/>
              <a:ext cx="10585176" cy="504056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-1044624" y="2492905"/>
              <a:ext cx="10585176" cy="720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-1044624" y="3068968"/>
              <a:ext cx="10585176" cy="720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-1001760" y="2651200"/>
              <a:ext cx="105851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latin typeface="나눔바른고딕" pitchFamily="50" charset="-127"/>
                  <a:ea typeface="나눔바른고딕" pitchFamily="50" charset="-127"/>
                </a:rPr>
                <a:t>P O L I C E    L I N E   P O L I C E    L I N E     P O L I C E    L I N E   P O L I C E    L I N E </a:t>
              </a:r>
              <a:r>
                <a:rPr lang="en-US" altLang="ko-KR" b="1" dirty="0" smtClean="0">
                  <a:latin typeface="나눔바른고딕" pitchFamily="50" charset="-127"/>
                  <a:ea typeface="나눔바른고딕" pitchFamily="50" charset="-127"/>
                </a:rPr>
                <a:t> </a:t>
              </a:r>
              <a:endParaRPr lang="ko-KR" altLang="en-US" b="1" dirty="0">
                <a:latin typeface="나눔바른고딕" pitchFamily="50" charset="-127"/>
                <a:ea typeface="나눔바른고딕" pitchFamily="50" charset="-127"/>
              </a:endParaRPr>
            </a:p>
          </p:txBody>
        </p:sp>
      </p:grpSp>
      <p:grpSp>
        <p:nvGrpSpPr>
          <p:cNvPr id="58" name="그룹 35"/>
          <p:cNvGrpSpPr/>
          <p:nvPr/>
        </p:nvGrpSpPr>
        <p:grpSpPr>
          <a:xfrm rot="20542248">
            <a:off x="-513580" y="1245108"/>
            <a:ext cx="11833866" cy="648064"/>
            <a:chOff x="-1044624" y="2492904"/>
            <a:chExt cx="10628040" cy="648064"/>
          </a:xfrm>
        </p:grpSpPr>
        <p:sp>
          <p:nvSpPr>
            <p:cNvPr id="59" name="직사각형 58"/>
            <p:cNvSpPr/>
            <p:nvPr/>
          </p:nvSpPr>
          <p:spPr>
            <a:xfrm>
              <a:off x="-1044624" y="2564904"/>
              <a:ext cx="10585176" cy="504056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0" name="직사각형 59"/>
            <p:cNvSpPr/>
            <p:nvPr/>
          </p:nvSpPr>
          <p:spPr>
            <a:xfrm>
              <a:off x="-1044624" y="2492904"/>
              <a:ext cx="10585176" cy="720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1" name="직사각형 60"/>
            <p:cNvSpPr/>
            <p:nvPr/>
          </p:nvSpPr>
          <p:spPr>
            <a:xfrm>
              <a:off x="-1044624" y="3068968"/>
              <a:ext cx="10585176" cy="720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-1001760" y="2651200"/>
              <a:ext cx="105851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latin typeface="나눔바른고딕" pitchFamily="50" charset="-127"/>
                  <a:ea typeface="나눔바른고딕" pitchFamily="50" charset="-127"/>
                </a:rPr>
                <a:t>P O L I C E    L I N E   P O L I C E    L I N E     P O L I C E    L I N E   P O L I C E    L I N E</a:t>
              </a:r>
              <a:endParaRPr lang="ko-KR" altLang="en-US" b="1" dirty="0">
                <a:latin typeface="나눔바른고딕" pitchFamily="50" charset="-127"/>
                <a:ea typeface="나눔바른고딕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59589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BB9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623392" y="116632"/>
            <a:ext cx="10585176" cy="72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623392" y="764704"/>
            <a:ext cx="10585176" cy="72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평행 사변형 8"/>
          <p:cNvSpPr/>
          <p:nvPr/>
        </p:nvSpPr>
        <p:spPr>
          <a:xfrm>
            <a:off x="1524000" y="116632"/>
            <a:ext cx="648072" cy="720080"/>
          </a:xfrm>
          <a:prstGeom prst="parallelogram">
            <a:avLst>
              <a:gd name="adj" fmla="val 44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평행 사변형 11"/>
          <p:cNvSpPr/>
          <p:nvPr/>
        </p:nvSpPr>
        <p:spPr>
          <a:xfrm>
            <a:off x="2173625" y="116632"/>
            <a:ext cx="648072" cy="720080"/>
          </a:xfrm>
          <a:prstGeom prst="parallelogram">
            <a:avLst>
              <a:gd name="adj" fmla="val 44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평행 사변형 12"/>
          <p:cNvSpPr/>
          <p:nvPr/>
        </p:nvSpPr>
        <p:spPr>
          <a:xfrm>
            <a:off x="2823250" y="116632"/>
            <a:ext cx="648072" cy="720080"/>
          </a:xfrm>
          <a:prstGeom prst="parallelogram">
            <a:avLst>
              <a:gd name="adj" fmla="val 44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평행 사변형 13"/>
          <p:cNvSpPr/>
          <p:nvPr/>
        </p:nvSpPr>
        <p:spPr>
          <a:xfrm>
            <a:off x="3472875" y="116632"/>
            <a:ext cx="648072" cy="720080"/>
          </a:xfrm>
          <a:prstGeom prst="parallelogram">
            <a:avLst>
              <a:gd name="adj" fmla="val 44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평행 사변형 14"/>
          <p:cNvSpPr/>
          <p:nvPr/>
        </p:nvSpPr>
        <p:spPr>
          <a:xfrm>
            <a:off x="4122500" y="116632"/>
            <a:ext cx="648072" cy="720080"/>
          </a:xfrm>
          <a:prstGeom prst="parallelogram">
            <a:avLst>
              <a:gd name="adj" fmla="val 44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" name="평행 사변형 15"/>
          <p:cNvSpPr/>
          <p:nvPr/>
        </p:nvSpPr>
        <p:spPr>
          <a:xfrm>
            <a:off x="4772125" y="116632"/>
            <a:ext cx="648072" cy="720080"/>
          </a:xfrm>
          <a:prstGeom prst="parallelogram">
            <a:avLst>
              <a:gd name="adj" fmla="val 44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평행 사변형 16"/>
          <p:cNvSpPr/>
          <p:nvPr/>
        </p:nvSpPr>
        <p:spPr>
          <a:xfrm>
            <a:off x="5421750" y="116632"/>
            <a:ext cx="648072" cy="720080"/>
          </a:xfrm>
          <a:prstGeom prst="parallelogram">
            <a:avLst>
              <a:gd name="adj" fmla="val 44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평행 사변형 17"/>
          <p:cNvSpPr/>
          <p:nvPr/>
        </p:nvSpPr>
        <p:spPr>
          <a:xfrm>
            <a:off x="6071375" y="116632"/>
            <a:ext cx="648072" cy="720080"/>
          </a:xfrm>
          <a:prstGeom prst="parallelogram">
            <a:avLst>
              <a:gd name="adj" fmla="val 44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9" name="평행 사변형 18"/>
          <p:cNvSpPr/>
          <p:nvPr/>
        </p:nvSpPr>
        <p:spPr>
          <a:xfrm>
            <a:off x="6721000" y="116632"/>
            <a:ext cx="648072" cy="720080"/>
          </a:xfrm>
          <a:prstGeom prst="parallelogram">
            <a:avLst>
              <a:gd name="adj" fmla="val 44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0" name="평행 사변형 19"/>
          <p:cNvSpPr/>
          <p:nvPr/>
        </p:nvSpPr>
        <p:spPr>
          <a:xfrm>
            <a:off x="7370625" y="116632"/>
            <a:ext cx="648072" cy="720080"/>
          </a:xfrm>
          <a:prstGeom prst="parallelogram">
            <a:avLst>
              <a:gd name="adj" fmla="val 44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1" name="평행 사변형 20"/>
          <p:cNvSpPr/>
          <p:nvPr/>
        </p:nvSpPr>
        <p:spPr>
          <a:xfrm>
            <a:off x="8020250" y="116632"/>
            <a:ext cx="648072" cy="720080"/>
          </a:xfrm>
          <a:prstGeom prst="parallelogram">
            <a:avLst>
              <a:gd name="adj" fmla="val 44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2" name="평행 사변형 21"/>
          <p:cNvSpPr/>
          <p:nvPr/>
        </p:nvSpPr>
        <p:spPr>
          <a:xfrm>
            <a:off x="8669875" y="116632"/>
            <a:ext cx="648072" cy="720080"/>
          </a:xfrm>
          <a:prstGeom prst="parallelogram">
            <a:avLst>
              <a:gd name="adj" fmla="val 44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3" name="평행 사변형 22"/>
          <p:cNvSpPr/>
          <p:nvPr/>
        </p:nvSpPr>
        <p:spPr>
          <a:xfrm>
            <a:off x="9319500" y="116632"/>
            <a:ext cx="648072" cy="720080"/>
          </a:xfrm>
          <a:prstGeom prst="parallelogram">
            <a:avLst>
              <a:gd name="adj" fmla="val 44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4" name="평행 사변형 23"/>
          <p:cNvSpPr/>
          <p:nvPr/>
        </p:nvSpPr>
        <p:spPr>
          <a:xfrm>
            <a:off x="9969128" y="116632"/>
            <a:ext cx="648072" cy="720080"/>
          </a:xfrm>
          <a:prstGeom prst="parallelogram">
            <a:avLst>
              <a:gd name="adj" fmla="val 44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623392" y="188641"/>
            <a:ext cx="10585176" cy="576073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775520" y="274928"/>
            <a:ext cx="94039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나눔바른고딕" pitchFamily="50" charset="-127"/>
                <a:ea typeface="나눔바른고딕" pitchFamily="50" charset="-127"/>
              </a:rPr>
              <a:t>3. </a:t>
            </a:r>
            <a:r>
              <a:rPr lang="ko-KR" altLang="en-US" sz="2400" b="1" dirty="0" smtClean="0">
                <a:latin typeface="나눔바른고딕" pitchFamily="50" charset="-127"/>
                <a:ea typeface="나눔바른고딕" pitchFamily="50" charset="-127"/>
              </a:rPr>
              <a:t>시현 영상</a:t>
            </a:r>
            <a:r>
              <a:rPr lang="en-US" altLang="ko-KR" sz="2400" b="1" dirty="0" smtClean="0">
                <a:latin typeface="나눔바른고딕" pitchFamily="50" charset="-127"/>
                <a:ea typeface="나눔바른고딕" pitchFamily="50" charset="-127"/>
              </a:rPr>
              <a:t>: </a:t>
            </a:r>
            <a:r>
              <a:rPr lang="ko-KR" altLang="en-US" sz="2400" b="1" dirty="0">
                <a:latin typeface="나눔바른고딕" pitchFamily="50" charset="-127"/>
                <a:ea typeface="나눔바른고딕" pitchFamily="50" charset="-127"/>
              </a:rPr>
              <a:t>요일</a:t>
            </a:r>
          </a:p>
        </p:txBody>
      </p:sp>
      <p:pic>
        <p:nvPicPr>
          <p:cNvPr id="3" name="시현영상_요일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23392" y="1157380"/>
            <a:ext cx="10585176" cy="5020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541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BB9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623392" y="116632"/>
            <a:ext cx="10585176" cy="72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623392" y="764704"/>
            <a:ext cx="10585176" cy="72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평행 사변형 8"/>
          <p:cNvSpPr/>
          <p:nvPr/>
        </p:nvSpPr>
        <p:spPr>
          <a:xfrm>
            <a:off x="1524000" y="116632"/>
            <a:ext cx="648072" cy="720080"/>
          </a:xfrm>
          <a:prstGeom prst="parallelogram">
            <a:avLst>
              <a:gd name="adj" fmla="val 44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평행 사변형 11"/>
          <p:cNvSpPr/>
          <p:nvPr/>
        </p:nvSpPr>
        <p:spPr>
          <a:xfrm>
            <a:off x="2173625" y="116632"/>
            <a:ext cx="648072" cy="720080"/>
          </a:xfrm>
          <a:prstGeom prst="parallelogram">
            <a:avLst>
              <a:gd name="adj" fmla="val 44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평행 사변형 12"/>
          <p:cNvSpPr/>
          <p:nvPr/>
        </p:nvSpPr>
        <p:spPr>
          <a:xfrm>
            <a:off x="2823250" y="116632"/>
            <a:ext cx="648072" cy="720080"/>
          </a:xfrm>
          <a:prstGeom prst="parallelogram">
            <a:avLst>
              <a:gd name="adj" fmla="val 44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평행 사변형 13"/>
          <p:cNvSpPr/>
          <p:nvPr/>
        </p:nvSpPr>
        <p:spPr>
          <a:xfrm>
            <a:off x="3472875" y="116632"/>
            <a:ext cx="648072" cy="720080"/>
          </a:xfrm>
          <a:prstGeom prst="parallelogram">
            <a:avLst>
              <a:gd name="adj" fmla="val 44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평행 사변형 14"/>
          <p:cNvSpPr/>
          <p:nvPr/>
        </p:nvSpPr>
        <p:spPr>
          <a:xfrm>
            <a:off x="4122500" y="116632"/>
            <a:ext cx="648072" cy="720080"/>
          </a:xfrm>
          <a:prstGeom prst="parallelogram">
            <a:avLst>
              <a:gd name="adj" fmla="val 44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" name="평행 사변형 15"/>
          <p:cNvSpPr/>
          <p:nvPr/>
        </p:nvSpPr>
        <p:spPr>
          <a:xfrm>
            <a:off x="4772125" y="116632"/>
            <a:ext cx="648072" cy="720080"/>
          </a:xfrm>
          <a:prstGeom prst="parallelogram">
            <a:avLst>
              <a:gd name="adj" fmla="val 44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평행 사변형 16"/>
          <p:cNvSpPr/>
          <p:nvPr/>
        </p:nvSpPr>
        <p:spPr>
          <a:xfrm>
            <a:off x="5421750" y="116632"/>
            <a:ext cx="648072" cy="720080"/>
          </a:xfrm>
          <a:prstGeom prst="parallelogram">
            <a:avLst>
              <a:gd name="adj" fmla="val 44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평행 사변형 17"/>
          <p:cNvSpPr/>
          <p:nvPr/>
        </p:nvSpPr>
        <p:spPr>
          <a:xfrm>
            <a:off x="6071375" y="116632"/>
            <a:ext cx="648072" cy="720080"/>
          </a:xfrm>
          <a:prstGeom prst="parallelogram">
            <a:avLst>
              <a:gd name="adj" fmla="val 44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9" name="평행 사변형 18"/>
          <p:cNvSpPr/>
          <p:nvPr/>
        </p:nvSpPr>
        <p:spPr>
          <a:xfrm>
            <a:off x="6721000" y="116632"/>
            <a:ext cx="648072" cy="720080"/>
          </a:xfrm>
          <a:prstGeom prst="parallelogram">
            <a:avLst>
              <a:gd name="adj" fmla="val 44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0" name="평행 사변형 19"/>
          <p:cNvSpPr/>
          <p:nvPr/>
        </p:nvSpPr>
        <p:spPr>
          <a:xfrm>
            <a:off x="7370625" y="116632"/>
            <a:ext cx="648072" cy="720080"/>
          </a:xfrm>
          <a:prstGeom prst="parallelogram">
            <a:avLst>
              <a:gd name="adj" fmla="val 44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1" name="평행 사변형 20"/>
          <p:cNvSpPr/>
          <p:nvPr/>
        </p:nvSpPr>
        <p:spPr>
          <a:xfrm>
            <a:off x="8020250" y="116632"/>
            <a:ext cx="648072" cy="720080"/>
          </a:xfrm>
          <a:prstGeom prst="parallelogram">
            <a:avLst>
              <a:gd name="adj" fmla="val 44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2" name="평행 사변형 21"/>
          <p:cNvSpPr/>
          <p:nvPr/>
        </p:nvSpPr>
        <p:spPr>
          <a:xfrm>
            <a:off x="8669875" y="116632"/>
            <a:ext cx="648072" cy="720080"/>
          </a:xfrm>
          <a:prstGeom prst="parallelogram">
            <a:avLst>
              <a:gd name="adj" fmla="val 44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3" name="평행 사변형 22"/>
          <p:cNvSpPr/>
          <p:nvPr/>
        </p:nvSpPr>
        <p:spPr>
          <a:xfrm>
            <a:off x="9319500" y="116632"/>
            <a:ext cx="648072" cy="720080"/>
          </a:xfrm>
          <a:prstGeom prst="parallelogram">
            <a:avLst>
              <a:gd name="adj" fmla="val 44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4" name="평행 사변형 23"/>
          <p:cNvSpPr/>
          <p:nvPr/>
        </p:nvSpPr>
        <p:spPr>
          <a:xfrm>
            <a:off x="9969128" y="116632"/>
            <a:ext cx="648072" cy="720080"/>
          </a:xfrm>
          <a:prstGeom prst="parallelogram">
            <a:avLst>
              <a:gd name="adj" fmla="val 44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623392" y="188641"/>
            <a:ext cx="10585176" cy="576073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775520" y="274928"/>
            <a:ext cx="94039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latin typeface="나눔바른고딕" pitchFamily="50" charset="-127"/>
                <a:ea typeface="나눔바른고딕" pitchFamily="50" charset="-127"/>
              </a:rPr>
              <a:t>3. </a:t>
            </a:r>
            <a:r>
              <a:rPr lang="ko-KR" altLang="en-US" sz="2400" b="1" dirty="0" smtClean="0">
                <a:latin typeface="나눔바른고딕" pitchFamily="50" charset="-127"/>
                <a:ea typeface="나눔바른고딕" pitchFamily="50" charset="-127"/>
              </a:rPr>
              <a:t>현황 분석</a:t>
            </a:r>
            <a:r>
              <a:rPr lang="en-US" altLang="ko-KR" sz="2400" b="1" dirty="0" smtClean="0">
                <a:latin typeface="나눔바른고딕" pitchFamily="50" charset="-127"/>
                <a:ea typeface="나눔바른고딕" pitchFamily="50" charset="-127"/>
              </a:rPr>
              <a:t>: </a:t>
            </a:r>
            <a:r>
              <a:rPr lang="ko-KR" altLang="en-US" sz="2400" b="1" dirty="0" smtClean="0">
                <a:latin typeface="나눔바른고딕" pitchFamily="50" charset="-127"/>
                <a:ea typeface="나눔바른고딕" pitchFamily="50" charset="-127"/>
              </a:rPr>
              <a:t>요일</a:t>
            </a:r>
            <a:endParaRPr lang="ko-KR" altLang="en-US" sz="2400" b="1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8" name="그룹 27"/>
          <p:cNvGrpSpPr/>
          <p:nvPr/>
        </p:nvGrpSpPr>
        <p:grpSpPr>
          <a:xfrm>
            <a:off x="206829" y="953344"/>
            <a:ext cx="8461493" cy="5702111"/>
            <a:chOff x="206829" y="1044089"/>
            <a:chExt cx="10585178" cy="5611366"/>
          </a:xfrm>
        </p:grpSpPr>
        <p:sp>
          <p:nvSpPr>
            <p:cNvPr id="10" name="직사각형 9"/>
            <p:cNvSpPr/>
            <p:nvPr/>
          </p:nvSpPr>
          <p:spPr>
            <a:xfrm>
              <a:off x="206829" y="1044097"/>
              <a:ext cx="10585178" cy="561135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0239" y="1044089"/>
              <a:ext cx="4172304" cy="2743238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>
              <a:off x="337266" y="1312537"/>
              <a:ext cx="1572579" cy="3180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5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범죄발생 요일</a:t>
              </a:r>
              <a:endParaRPr lang="ko-KR" altLang="en-US" sz="15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92778" y="3787327"/>
              <a:ext cx="4172304" cy="2868128"/>
            </a:xfrm>
            <a:prstGeom prst="rect">
              <a:avLst/>
            </a:prstGeom>
          </p:spPr>
        </p:pic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0239" y="3787327"/>
              <a:ext cx="4172304" cy="2868128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704869" y="1111888"/>
              <a:ext cx="4073676" cy="2675439"/>
            </a:xfrm>
            <a:prstGeom prst="rect">
              <a:avLst/>
            </a:prstGeom>
          </p:spPr>
        </p:pic>
      </p:grpSp>
      <p:sp>
        <p:nvSpPr>
          <p:cNvPr id="30" name="TextBox 29"/>
          <p:cNvSpPr txBox="1"/>
          <p:nvPr/>
        </p:nvSpPr>
        <p:spPr>
          <a:xfrm>
            <a:off x="8832318" y="2003116"/>
            <a:ext cx="3139440" cy="31393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요일별</a:t>
            </a:r>
            <a:r>
              <a:rPr lang="ko-KR" altLang="en-US" dirty="0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범죄 건수 조사결과</a:t>
            </a:r>
            <a:r>
              <a:rPr lang="en-US" altLang="ko-KR" dirty="0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, </a:t>
            </a:r>
          </a:p>
          <a:p>
            <a:endParaRPr lang="en-US" altLang="ko-KR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방화와 살인은 요일 별로 차이가 두드러지지 않음</a:t>
            </a:r>
            <a:r>
              <a:rPr lang="en-US" altLang="ko-KR" dirty="0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</a:p>
          <a:p>
            <a:pPr marL="285750" indent="-285750">
              <a:buFontTx/>
              <a:buChar char="-"/>
            </a:pPr>
            <a:endParaRPr lang="en-US" altLang="ko-KR" dirty="0" smtClean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성범죄의 경우 주말</a:t>
            </a:r>
            <a:r>
              <a:rPr lang="en-US" altLang="ko-KR" dirty="0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(</a:t>
            </a:r>
            <a:r>
              <a:rPr lang="ko-KR" altLang="en-US" dirty="0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특히 토요일</a:t>
            </a:r>
            <a:r>
              <a:rPr lang="en-US" altLang="ko-KR" dirty="0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)</a:t>
            </a:r>
            <a:r>
              <a:rPr lang="ko-KR" altLang="en-US" dirty="0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에 많은 범죄가 발생</a:t>
            </a:r>
            <a:endParaRPr lang="en-US" altLang="ko-KR" dirty="0" smtClean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marL="285750" indent="-285750">
              <a:buFontTx/>
              <a:buChar char="-"/>
            </a:pPr>
            <a:endParaRPr lang="en-US" altLang="ko-KR" dirty="0" smtClean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강도는 요일에는 큰 차이가 없었으나</a:t>
            </a:r>
            <a:r>
              <a:rPr lang="en-US" altLang="ko-KR" dirty="0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, </a:t>
            </a:r>
            <a:r>
              <a:rPr lang="ko-KR" altLang="en-US" dirty="0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해가 지날수록 발생 건수가 줄어드는 모습</a:t>
            </a:r>
            <a:endParaRPr lang="ko-KR" altLang="en-US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18062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BB9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623392" y="116632"/>
            <a:ext cx="10585176" cy="72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623392" y="764704"/>
            <a:ext cx="10585176" cy="72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평행 사변형 8"/>
          <p:cNvSpPr/>
          <p:nvPr/>
        </p:nvSpPr>
        <p:spPr>
          <a:xfrm>
            <a:off x="1524000" y="116632"/>
            <a:ext cx="648072" cy="720080"/>
          </a:xfrm>
          <a:prstGeom prst="parallelogram">
            <a:avLst>
              <a:gd name="adj" fmla="val 44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평행 사변형 11"/>
          <p:cNvSpPr/>
          <p:nvPr/>
        </p:nvSpPr>
        <p:spPr>
          <a:xfrm>
            <a:off x="2173625" y="116632"/>
            <a:ext cx="648072" cy="720080"/>
          </a:xfrm>
          <a:prstGeom prst="parallelogram">
            <a:avLst>
              <a:gd name="adj" fmla="val 44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평행 사변형 12"/>
          <p:cNvSpPr/>
          <p:nvPr/>
        </p:nvSpPr>
        <p:spPr>
          <a:xfrm>
            <a:off x="2823250" y="116632"/>
            <a:ext cx="648072" cy="720080"/>
          </a:xfrm>
          <a:prstGeom prst="parallelogram">
            <a:avLst>
              <a:gd name="adj" fmla="val 44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평행 사변형 13"/>
          <p:cNvSpPr/>
          <p:nvPr/>
        </p:nvSpPr>
        <p:spPr>
          <a:xfrm>
            <a:off x="3472875" y="116632"/>
            <a:ext cx="648072" cy="720080"/>
          </a:xfrm>
          <a:prstGeom prst="parallelogram">
            <a:avLst>
              <a:gd name="adj" fmla="val 44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평행 사변형 14"/>
          <p:cNvSpPr/>
          <p:nvPr/>
        </p:nvSpPr>
        <p:spPr>
          <a:xfrm>
            <a:off x="4122500" y="116632"/>
            <a:ext cx="648072" cy="720080"/>
          </a:xfrm>
          <a:prstGeom prst="parallelogram">
            <a:avLst>
              <a:gd name="adj" fmla="val 44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" name="평행 사변형 15"/>
          <p:cNvSpPr/>
          <p:nvPr/>
        </p:nvSpPr>
        <p:spPr>
          <a:xfrm>
            <a:off x="4772125" y="116632"/>
            <a:ext cx="648072" cy="720080"/>
          </a:xfrm>
          <a:prstGeom prst="parallelogram">
            <a:avLst>
              <a:gd name="adj" fmla="val 44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평행 사변형 16"/>
          <p:cNvSpPr/>
          <p:nvPr/>
        </p:nvSpPr>
        <p:spPr>
          <a:xfrm>
            <a:off x="5421750" y="116632"/>
            <a:ext cx="648072" cy="720080"/>
          </a:xfrm>
          <a:prstGeom prst="parallelogram">
            <a:avLst>
              <a:gd name="adj" fmla="val 44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평행 사변형 17"/>
          <p:cNvSpPr/>
          <p:nvPr/>
        </p:nvSpPr>
        <p:spPr>
          <a:xfrm>
            <a:off x="6071375" y="116632"/>
            <a:ext cx="648072" cy="720080"/>
          </a:xfrm>
          <a:prstGeom prst="parallelogram">
            <a:avLst>
              <a:gd name="adj" fmla="val 44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9" name="평행 사변형 18"/>
          <p:cNvSpPr/>
          <p:nvPr/>
        </p:nvSpPr>
        <p:spPr>
          <a:xfrm>
            <a:off x="6721000" y="116632"/>
            <a:ext cx="648072" cy="720080"/>
          </a:xfrm>
          <a:prstGeom prst="parallelogram">
            <a:avLst>
              <a:gd name="adj" fmla="val 44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0" name="평행 사변형 19"/>
          <p:cNvSpPr/>
          <p:nvPr/>
        </p:nvSpPr>
        <p:spPr>
          <a:xfrm>
            <a:off x="7370625" y="116632"/>
            <a:ext cx="648072" cy="720080"/>
          </a:xfrm>
          <a:prstGeom prst="parallelogram">
            <a:avLst>
              <a:gd name="adj" fmla="val 44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1" name="평행 사변형 20"/>
          <p:cNvSpPr/>
          <p:nvPr/>
        </p:nvSpPr>
        <p:spPr>
          <a:xfrm>
            <a:off x="8020250" y="116632"/>
            <a:ext cx="648072" cy="720080"/>
          </a:xfrm>
          <a:prstGeom prst="parallelogram">
            <a:avLst>
              <a:gd name="adj" fmla="val 44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2" name="평행 사변형 21"/>
          <p:cNvSpPr/>
          <p:nvPr/>
        </p:nvSpPr>
        <p:spPr>
          <a:xfrm>
            <a:off x="8669875" y="116632"/>
            <a:ext cx="648072" cy="720080"/>
          </a:xfrm>
          <a:prstGeom prst="parallelogram">
            <a:avLst>
              <a:gd name="adj" fmla="val 44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3" name="평행 사변형 22"/>
          <p:cNvSpPr/>
          <p:nvPr/>
        </p:nvSpPr>
        <p:spPr>
          <a:xfrm>
            <a:off x="9319500" y="116632"/>
            <a:ext cx="648072" cy="720080"/>
          </a:xfrm>
          <a:prstGeom prst="parallelogram">
            <a:avLst>
              <a:gd name="adj" fmla="val 44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4" name="평행 사변형 23"/>
          <p:cNvSpPr/>
          <p:nvPr/>
        </p:nvSpPr>
        <p:spPr>
          <a:xfrm>
            <a:off x="9969128" y="116632"/>
            <a:ext cx="648072" cy="720080"/>
          </a:xfrm>
          <a:prstGeom prst="parallelogram">
            <a:avLst>
              <a:gd name="adj" fmla="val 44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623392" y="188641"/>
            <a:ext cx="10585176" cy="576073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775520" y="274928"/>
            <a:ext cx="94039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나눔바른고딕" pitchFamily="50" charset="-127"/>
                <a:ea typeface="나눔바른고딕" pitchFamily="50" charset="-127"/>
              </a:rPr>
              <a:t>3. </a:t>
            </a:r>
            <a:r>
              <a:rPr lang="ko-KR" altLang="en-US" sz="2400" b="1" dirty="0" smtClean="0">
                <a:latin typeface="나눔바른고딕" pitchFamily="50" charset="-127"/>
                <a:ea typeface="나눔바른고딕" pitchFamily="50" charset="-127"/>
              </a:rPr>
              <a:t>시현 영상</a:t>
            </a:r>
            <a:r>
              <a:rPr lang="en-US" altLang="ko-KR" sz="2400" b="1" dirty="0" smtClean="0">
                <a:latin typeface="나눔바른고딕" pitchFamily="50" charset="-127"/>
                <a:ea typeface="나눔바른고딕" pitchFamily="50" charset="-127"/>
              </a:rPr>
              <a:t>: </a:t>
            </a:r>
            <a:r>
              <a:rPr lang="ko-KR" altLang="en-US" sz="2400" b="1" dirty="0" smtClean="0">
                <a:latin typeface="나눔바른고딕" pitchFamily="50" charset="-127"/>
                <a:ea typeface="나눔바른고딕" pitchFamily="50" charset="-127"/>
              </a:rPr>
              <a:t>직업</a:t>
            </a:r>
            <a:endParaRPr lang="ko-KR" altLang="en-US" sz="2400" b="1" dirty="0"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2" name="시현영상_직업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23392" y="1116490"/>
            <a:ext cx="10585176" cy="5025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629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BB9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623392" y="116632"/>
            <a:ext cx="10585176" cy="72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623392" y="764704"/>
            <a:ext cx="10585176" cy="72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평행 사변형 8"/>
          <p:cNvSpPr/>
          <p:nvPr/>
        </p:nvSpPr>
        <p:spPr>
          <a:xfrm>
            <a:off x="1524000" y="116632"/>
            <a:ext cx="648072" cy="720080"/>
          </a:xfrm>
          <a:prstGeom prst="parallelogram">
            <a:avLst>
              <a:gd name="adj" fmla="val 44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평행 사변형 11"/>
          <p:cNvSpPr/>
          <p:nvPr/>
        </p:nvSpPr>
        <p:spPr>
          <a:xfrm>
            <a:off x="2173625" y="116632"/>
            <a:ext cx="648072" cy="720080"/>
          </a:xfrm>
          <a:prstGeom prst="parallelogram">
            <a:avLst>
              <a:gd name="adj" fmla="val 44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평행 사변형 12"/>
          <p:cNvSpPr/>
          <p:nvPr/>
        </p:nvSpPr>
        <p:spPr>
          <a:xfrm>
            <a:off x="2823250" y="116632"/>
            <a:ext cx="648072" cy="720080"/>
          </a:xfrm>
          <a:prstGeom prst="parallelogram">
            <a:avLst>
              <a:gd name="adj" fmla="val 44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평행 사변형 13"/>
          <p:cNvSpPr/>
          <p:nvPr/>
        </p:nvSpPr>
        <p:spPr>
          <a:xfrm>
            <a:off x="3472875" y="116632"/>
            <a:ext cx="648072" cy="720080"/>
          </a:xfrm>
          <a:prstGeom prst="parallelogram">
            <a:avLst>
              <a:gd name="adj" fmla="val 44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평행 사변형 14"/>
          <p:cNvSpPr/>
          <p:nvPr/>
        </p:nvSpPr>
        <p:spPr>
          <a:xfrm>
            <a:off x="4122500" y="116632"/>
            <a:ext cx="648072" cy="720080"/>
          </a:xfrm>
          <a:prstGeom prst="parallelogram">
            <a:avLst>
              <a:gd name="adj" fmla="val 44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" name="평행 사변형 15"/>
          <p:cNvSpPr/>
          <p:nvPr/>
        </p:nvSpPr>
        <p:spPr>
          <a:xfrm>
            <a:off x="4772125" y="116632"/>
            <a:ext cx="648072" cy="720080"/>
          </a:xfrm>
          <a:prstGeom prst="parallelogram">
            <a:avLst>
              <a:gd name="adj" fmla="val 44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평행 사변형 16"/>
          <p:cNvSpPr/>
          <p:nvPr/>
        </p:nvSpPr>
        <p:spPr>
          <a:xfrm>
            <a:off x="5421750" y="116632"/>
            <a:ext cx="648072" cy="720080"/>
          </a:xfrm>
          <a:prstGeom prst="parallelogram">
            <a:avLst>
              <a:gd name="adj" fmla="val 44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평행 사변형 17"/>
          <p:cNvSpPr/>
          <p:nvPr/>
        </p:nvSpPr>
        <p:spPr>
          <a:xfrm>
            <a:off x="6071375" y="116632"/>
            <a:ext cx="648072" cy="720080"/>
          </a:xfrm>
          <a:prstGeom prst="parallelogram">
            <a:avLst>
              <a:gd name="adj" fmla="val 44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9" name="평행 사변형 18"/>
          <p:cNvSpPr/>
          <p:nvPr/>
        </p:nvSpPr>
        <p:spPr>
          <a:xfrm>
            <a:off x="6721000" y="116632"/>
            <a:ext cx="648072" cy="720080"/>
          </a:xfrm>
          <a:prstGeom prst="parallelogram">
            <a:avLst>
              <a:gd name="adj" fmla="val 44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0" name="평행 사변형 19"/>
          <p:cNvSpPr/>
          <p:nvPr/>
        </p:nvSpPr>
        <p:spPr>
          <a:xfrm>
            <a:off x="7370625" y="116632"/>
            <a:ext cx="648072" cy="720080"/>
          </a:xfrm>
          <a:prstGeom prst="parallelogram">
            <a:avLst>
              <a:gd name="adj" fmla="val 44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1" name="평행 사변형 20"/>
          <p:cNvSpPr/>
          <p:nvPr/>
        </p:nvSpPr>
        <p:spPr>
          <a:xfrm>
            <a:off x="8020250" y="116632"/>
            <a:ext cx="648072" cy="720080"/>
          </a:xfrm>
          <a:prstGeom prst="parallelogram">
            <a:avLst>
              <a:gd name="adj" fmla="val 44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2" name="평행 사변형 21"/>
          <p:cNvSpPr/>
          <p:nvPr/>
        </p:nvSpPr>
        <p:spPr>
          <a:xfrm>
            <a:off x="8669875" y="116632"/>
            <a:ext cx="648072" cy="720080"/>
          </a:xfrm>
          <a:prstGeom prst="parallelogram">
            <a:avLst>
              <a:gd name="adj" fmla="val 44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3" name="평행 사변형 22"/>
          <p:cNvSpPr/>
          <p:nvPr/>
        </p:nvSpPr>
        <p:spPr>
          <a:xfrm>
            <a:off x="9319500" y="116632"/>
            <a:ext cx="648072" cy="720080"/>
          </a:xfrm>
          <a:prstGeom prst="parallelogram">
            <a:avLst>
              <a:gd name="adj" fmla="val 44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4" name="평행 사변형 23"/>
          <p:cNvSpPr/>
          <p:nvPr/>
        </p:nvSpPr>
        <p:spPr>
          <a:xfrm>
            <a:off x="9969128" y="116632"/>
            <a:ext cx="648072" cy="720080"/>
          </a:xfrm>
          <a:prstGeom prst="parallelogram">
            <a:avLst>
              <a:gd name="adj" fmla="val 44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623392" y="188641"/>
            <a:ext cx="10585176" cy="576073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775520" y="274928"/>
            <a:ext cx="94039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latin typeface="나눔바른고딕" pitchFamily="50" charset="-127"/>
                <a:ea typeface="나눔바른고딕" pitchFamily="50" charset="-127"/>
              </a:rPr>
              <a:t>3. </a:t>
            </a:r>
            <a:r>
              <a:rPr lang="ko-KR" altLang="en-US" sz="2400" b="1" dirty="0" smtClean="0">
                <a:latin typeface="나눔바른고딕" pitchFamily="50" charset="-127"/>
                <a:ea typeface="나눔바른고딕" pitchFamily="50" charset="-127"/>
              </a:rPr>
              <a:t>현황 분석</a:t>
            </a:r>
            <a:r>
              <a:rPr lang="en-US" altLang="ko-KR" sz="2400" b="1" dirty="0" smtClean="0">
                <a:latin typeface="나눔바른고딕" pitchFamily="50" charset="-127"/>
                <a:ea typeface="나눔바른고딕" pitchFamily="50" charset="-127"/>
              </a:rPr>
              <a:t>: </a:t>
            </a:r>
            <a:r>
              <a:rPr lang="ko-KR" altLang="en-US" sz="2400" b="1" dirty="0" smtClean="0">
                <a:latin typeface="나눔바른고딕" pitchFamily="50" charset="-127"/>
                <a:ea typeface="나눔바른고딕" pitchFamily="50" charset="-127"/>
              </a:rPr>
              <a:t>직업</a:t>
            </a:r>
            <a:endParaRPr lang="ko-KR" altLang="en-US" sz="2400" b="1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288110" y="953344"/>
            <a:ext cx="8380212" cy="5619599"/>
            <a:chOff x="623390" y="1169773"/>
            <a:chExt cx="10585178" cy="5428735"/>
          </a:xfrm>
        </p:grpSpPr>
        <p:sp>
          <p:nvSpPr>
            <p:cNvPr id="10" name="직사각형 9"/>
            <p:cNvSpPr/>
            <p:nvPr/>
          </p:nvSpPr>
          <p:spPr>
            <a:xfrm>
              <a:off x="623390" y="1169773"/>
              <a:ext cx="10585178" cy="54287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753826" y="1312537"/>
              <a:ext cx="1371180" cy="3121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5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범죄자 직업</a:t>
              </a:r>
              <a:endParaRPr lang="ko-KR" altLang="en-US" sz="15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28" name="_x23878251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662511" y="1635702"/>
              <a:ext cx="9082300" cy="48722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직사각형 24"/>
            <p:cNvSpPr/>
            <p:nvPr/>
          </p:nvSpPr>
          <p:spPr>
            <a:xfrm rot="5400000">
              <a:off x="4197174" y="2739083"/>
              <a:ext cx="2075939" cy="518983"/>
            </a:xfrm>
            <a:prstGeom prst="rect">
              <a:avLst/>
            </a:prstGeom>
            <a:noFill/>
            <a:ln w="5715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6" name="직사각형 25"/>
            <p:cNvSpPr/>
            <p:nvPr/>
          </p:nvSpPr>
          <p:spPr>
            <a:xfrm rot="5400000">
              <a:off x="8369639" y="2920314"/>
              <a:ext cx="1631094" cy="518983"/>
            </a:xfrm>
            <a:prstGeom prst="rect">
              <a:avLst/>
            </a:prstGeom>
            <a:noFill/>
            <a:ln w="5715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 rot="5400000">
              <a:off x="4763906" y="5080305"/>
              <a:ext cx="2011928" cy="599901"/>
            </a:xfrm>
            <a:prstGeom prst="rect">
              <a:avLst/>
            </a:prstGeom>
            <a:noFill/>
            <a:ln w="5715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9" name="직사각형 28"/>
            <p:cNvSpPr/>
            <p:nvPr/>
          </p:nvSpPr>
          <p:spPr>
            <a:xfrm rot="5400000">
              <a:off x="9493989" y="5383332"/>
              <a:ext cx="1532245" cy="585083"/>
            </a:xfrm>
            <a:prstGeom prst="rect">
              <a:avLst/>
            </a:prstGeom>
            <a:noFill/>
            <a:ln w="5715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8809711" y="1873416"/>
            <a:ext cx="3250483" cy="34163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살인자 직업별 범죄 건수 조사결과</a:t>
            </a:r>
            <a:r>
              <a:rPr lang="en-US" altLang="ko-KR" dirty="0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, </a:t>
            </a:r>
          </a:p>
          <a:p>
            <a:endParaRPr lang="en-US" altLang="ko-KR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dirty="0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2016</a:t>
            </a:r>
            <a:r>
              <a:rPr lang="ko-KR" altLang="en-US" dirty="0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년부터 </a:t>
            </a:r>
            <a:r>
              <a:rPr lang="en-US" altLang="ko-KR" dirty="0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2019</a:t>
            </a:r>
            <a:r>
              <a:rPr lang="ko-KR" altLang="en-US" dirty="0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년까지 일용노동자가 살인자인 건수가 가장 많았음</a:t>
            </a:r>
            <a:endParaRPr lang="en-US" altLang="ko-KR" dirty="0" smtClean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marL="285750" indent="-285750">
              <a:buFontTx/>
              <a:buChar char="-"/>
            </a:pPr>
            <a:endParaRPr lang="en-US" altLang="ko-KR" dirty="0" smtClean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그 외에는 기타피고용자</a:t>
            </a:r>
            <a:r>
              <a:rPr lang="en-US" altLang="ko-KR" dirty="0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, </a:t>
            </a:r>
            <a:r>
              <a:rPr lang="ko-KR" altLang="en-US" dirty="0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일반회사원인 경우가 많았음</a:t>
            </a:r>
            <a:endParaRPr lang="en-US" altLang="ko-KR" dirty="0" smtClean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marL="285750" indent="-285750">
              <a:buFontTx/>
              <a:buChar char="-"/>
            </a:pPr>
            <a:endParaRPr lang="en-US" altLang="ko-KR" dirty="0" smtClean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기타피고용자</a:t>
            </a:r>
            <a:r>
              <a:rPr lang="en-US" altLang="ko-KR" dirty="0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: </a:t>
            </a:r>
            <a:r>
              <a:rPr lang="ko-KR" altLang="en-US" dirty="0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교원</a:t>
            </a:r>
            <a:r>
              <a:rPr lang="en-US" altLang="ko-KR" dirty="0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, </a:t>
            </a:r>
            <a:r>
              <a:rPr lang="ko-KR" altLang="en-US" dirty="0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사무원</a:t>
            </a:r>
            <a:r>
              <a:rPr lang="en-US" altLang="ko-KR" dirty="0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, </a:t>
            </a:r>
            <a:r>
              <a:rPr lang="ko-KR" altLang="en-US" dirty="0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기술자</a:t>
            </a:r>
            <a:r>
              <a:rPr lang="en-US" altLang="ko-KR" dirty="0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, </a:t>
            </a:r>
            <a:r>
              <a:rPr lang="ko-KR" altLang="en-US" dirty="0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일반회사원 등을 제외한 노동자 직군</a:t>
            </a:r>
            <a:endParaRPr lang="ko-KR" altLang="en-US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3093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BB9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623392" y="116632"/>
            <a:ext cx="10585176" cy="72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623392" y="764704"/>
            <a:ext cx="10585176" cy="72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평행 사변형 8"/>
          <p:cNvSpPr/>
          <p:nvPr/>
        </p:nvSpPr>
        <p:spPr>
          <a:xfrm>
            <a:off x="1524000" y="116632"/>
            <a:ext cx="648072" cy="720080"/>
          </a:xfrm>
          <a:prstGeom prst="parallelogram">
            <a:avLst>
              <a:gd name="adj" fmla="val 44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평행 사변형 11"/>
          <p:cNvSpPr/>
          <p:nvPr/>
        </p:nvSpPr>
        <p:spPr>
          <a:xfrm>
            <a:off x="2173625" y="116632"/>
            <a:ext cx="648072" cy="720080"/>
          </a:xfrm>
          <a:prstGeom prst="parallelogram">
            <a:avLst>
              <a:gd name="adj" fmla="val 44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평행 사변형 12"/>
          <p:cNvSpPr/>
          <p:nvPr/>
        </p:nvSpPr>
        <p:spPr>
          <a:xfrm>
            <a:off x="2823250" y="116632"/>
            <a:ext cx="648072" cy="720080"/>
          </a:xfrm>
          <a:prstGeom prst="parallelogram">
            <a:avLst>
              <a:gd name="adj" fmla="val 44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평행 사변형 13"/>
          <p:cNvSpPr/>
          <p:nvPr/>
        </p:nvSpPr>
        <p:spPr>
          <a:xfrm>
            <a:off x="3472875" y="116632"/>
            <a:ext cx="648072" cy="720080"/>
          </a:xfrm>
          <a:prstGeom prst="parallelogram">
            <a:avLst>
              <a:gd name="adj" fmla="val 44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평행 사변형 14"/>
          <p:cNvSpPr/>
          <p:nvPr/>
        </p:nvSpPr>
        <p:spPr>
          <a:xfrm>
            <a:off x="4122500" y="116632"/>
            <a:ext cx="648072" cy="720080"/>
          </a:xfrm>
          <a:prstGeom prst="parallelogram">
            <a:avLst>
              <a:gd name="adj" fmla="val 44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" name="평행 사변형 15"/>
          <p:cNvSpPr/>
          <p:nvPr/>
        </p:nvSpPr>
        <p:spPr>
          <a:xfrm>
            <a:off x="4772125" y="116632"/>
            <a:ext cx="648072" cy="720080"/>
          </a:xfrm>
          <a:prstGeom prst="parallelogram">
            <a:avLst>
              <a:gd name="adj" fmla="val 44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평행 사변형 16"/>
          <p:cNvSpPr/>
          <p:nvPr/>
        </p:nvSpPr>
        <p:spPr>
          <a:xfrm>
            <a:off x="5421750" y="116632"/>
            <a:ext cx="648072" cy="720080"/>
          </a:xfrm>
          <a:prstGeom prst="parallelogram">
            <a:avLst>
              <a:gd name="adj" fmla="val 44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평행 사변형 17"/>
          <p:cNvSpPr/>
          <p:nvPr/>
        </p:nvSpPr>
        <p:spPr>
          <a:xfrm>
            <a:off x="6071375" y="116632"/>
            <a:ext cx="648072" cy="720080"/>
          </a:xfrm>
          <a:prstGeom prst="parallelogram">
            <a:avLst>
              <a:gd name="adj" fmla="val 44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9" name="평행 사변형 18"/>
          <p:cNvSpPr/>
          <p:nvPr/>
        </p:nvSpPr>
        <p:spPr>
          <a:xfrm>
            <a:off x="6721000" y="116632"/>
            <a:ext cx="648072" cy="720080"/>
          </a:xfrm>
          <a:prstGeom prst="parallelogram">
            <a:avLst>
              <a:gd name="adj" fmla="val 44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0" name="평행 사변형 19"/>
          <p:cNvSpPr/>
          <p:nvPr/>
        </p:nvSpPr>
        <p:spPr>
          <a:xfrm>
            <a:off x="7370625" y="116632"/>
            <a:ext cx="648072" cy="720080"/>
          </a:xfrm>
          <a:prstGeom prst="parallelogram">
            <a:avLst>
              <a:gd name="adj" fmla="val 44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1" name="평행 사변형 20"/>
          <p:cNvSpPr/>
          <p:nvPr/>
        </p:nvSpPr>
        <p:spPr>
          <a:xfrm>
            <a:off x="8020250" y="116632"/>
            <a:ext cx="648072" cy="720080"/>
          </a:xfrm>
          <a:prstGeom prst="parallelogram">
            <a:avLst>
              <a:gd name="adj" fmla="val 44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2" name="평행 사변형 21"/>
          <p:cNvSpPr/>
          <p:nvPr/>
        </p:nvSpPr>
        <p:spPr>
          <a:xfrm>
            <a:off x="8669875" y="116632"/>
            <a:ext cx="648072" cy="720080"/>
          </a:xfrm>
          <a:prstGeom prst="parallelogram">
            <a:avLst>
              <a:gd name="adj" fmla="val 44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3" name="평행 사변형 22"/>
          <p:cNvSpPr/>
          <p:nvPr/>
        </p:nvSpPr>
        <p:spPr>
          <a:xfrm>
            <a:off x="9319500" y="116632"/>
            <a:ext cx="648072" cy="720080"/>
          </a:xfrm>
          <a:prstGeom prst="parallelogram">
            <a:avLst>
              <a:gd name="adj" fmla="val 44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4" name="평행 사변형 23"/>
          <p:cNvSpPr/>
          <p:nvPr/>
        </p:nvSpPr>
        <p:spPr>
          <a:xfrm>
            <a:off x="9969128" y="116632"/>
            <a:ext cx="648072" cy="720080"/>
          </a:xfrm>
          <a:prstGeom prst="parallelogram">
            <a:avLst>
              <a:gd name="adj" fmla="val 44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623392" y="188641"/>
            <a:ext cx="10585176" cy="576073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775520" y="274928"/>
            <a:ext cx="94039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나눔바른고딕" pitchFamily="50" charset="-127"/>
                <a:ea typeface="나눔바른고딕" pitchFamily="50" charset="-127"/>
              </a:rPr>
              <a:t>3. </a:t>
            </a:r>
            <a:r>
              <a:rPr lang="ko-KR" altLang="en-US" sz="2400" b="1" dirty="0" smtClean="0">
                <a:latin typeface="나눔바른고딕" pitchFamily="50" charset="-127"/>
                <a:ea typeface="나눔바른고딕" pitchFamily="50" charset="-127"/>
              </a:rPr>
              <a:t>시현 영상</a:t>
            </a:r>
            <a:r>
              <a:rPr lang="en-US" altLang="ko-KR" sz="2400" b="1" dirty="0" smtClean="0">
                <a:latin typeface="나눔바른고딕" pitchFamily="50" charset="-127"/>
                <a:ea typeface="나눔바른고딕" pitchFamily="50" charset="-127"/>
              </a:rPr>
              <a:t>: </a:t>
            </a:r>
            <a:r>
              <a:rPr lang="ko-KR" altLang="en-US" sz="2400" b="1" dirty="0" smtClean="0">
                <a:latin typeface="나눔바른고딕" pitchFamily="50" charset="-127"/>
                <a:ea typeface="나눔바른고딕" pitchFamily="50" charset="-127"/>
              </a:rPr>
              <a:t>장소</a:t>
            </a:r>
            <a:endParaRPr lang="ko-KR" altLang="en-US" sz="2400" b="1" dirty="0"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2" name="시현영상_장소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23392" y="1069675"/>
            <a:ext cx="10585176" cy="5072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644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BB9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623392" y="116632"/>
            <a:ext cx="10585176" cy="72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623392" y="764704"/>
            <a:ext cx="10585176" cy="72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평행 사변형 8"/>
          <p:cNvSpPr/>
          <p:nvPr/>
        </p:nvSpPr>
        <p:spPr>
          <a:xfrm>
            <a:off x="1524000" y="116632"/>
            <a:ext cx="648072" cy="720080"/>
          </a:xfrm>
          <a:prstGeom prst="parallelogram">
            <a:avLst>
              <a:gd name="adj" fmla="val 44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평행 사변형 11"/>
          <p:cNvSpPr/>
          <p:nvPr/>
        </p:nvSpPr>
        <p:spPr>
          <a:xfrm>
            <a:off x="2173625" y="116632"/>
            <a:ext cx="648072" cy="720080"/>
          </a:xfrm>
          <a:prstGeom prst="parallelogram">
            <a:avLst>
              <a:gd name="adj" fmla="val 44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평행 사변형 12"/>
          <p:cNvSpPr/>
          <p:nvPr/>
        </p:nvSpPr>
        <p:spPr>
          <a:xfrm>
            <a:off x="2823250" y="116632"/>
            <a:ext cx="648072" cy="720080"/>
          </a:xfrm>
          <a:prstGeom prst="parallelogram">
            <a:avLst>
              <a:gd name="adj" fmla="val 44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평행 사변형 13"/>
          <p:cNvSpPr/>
          <p:nvPr/>
        </p:nvSpPr>
        <p:spPr>
          <a:xfrm>
            <a:off x="3472875" y="116632"/>
            <a:ext cx="648072" cy="720080"/>
          </a:xfrm>
          <a:prstGeom prst="parallelogram">
            <a:avLst>
              <a:gd name="adj" fmla="val 44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평행 사변형 14"/>
          <p:cNvSpPr/>
          <p:nvPr/>
        </p:nvSpPr>
        <p:spPr>
          <a:xfrm>
            <a:off x="4122500" y="116632"/>
            <a:ext cx="648072" cy="720080"/>
          </a:xfrm>
          <a:prstGeom prst="parallelogram">
            <a:avLst>
              <a:gd name="adj" fmla="val 44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" name="평행 사변형 15"/>
          <p:cNvSpPr/>
          <p:nvPr/>
        </p:nvSpPr>
        <p:spPr>
          <a:xfrm>
            <a:off x="4772125" y="116632"/>
            <a:ext cx="648072" cy="720080"/>
          </a:xfrm>
          <a:prstGeom prst="parallelogram">
            <a:avLst>
              <a:gd name="adj" fmla="val 44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평행 사변형 16"/>
          <p:cNvSpPr/>
          <p:nvPr/>
        </p:nvSpPr>
        <p:spPr>
          <a:xfrm>
            <a:off x="5421750" y="116632"/>
            <a:ext cx="648072" cy="720080"/>
          </a:xfrm>
          <a:prstGeom prst="parallelogram">
            <a:avLst>
              <a:gd name="adj" fmla="val 44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평행 사변형 17"/>
          <p:cNvSpPr/>
          <p:nvPr/>
        </p:nvSpPr>
        <p:spPr>
          <a:xfrm>
            <a:off x="6071375" y="116632"/>
            <a:ext cx="648072" cy="720080"/>
          </a:xfrm>
          <a:prstGeom prst="parallelogram">
            <a:avLst>
              <a:gd name="adj" fmla="val 44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9" name="평행 사변형 18"/>
          <p:cNvSpPr/>
          <p:nvPr/>
        </p:nvSpPr>
        <p:spPr>
          <a:xfrm>
            <a:off x="6721000" y="116632"/>
            <a:ext cx="648072" cy="720080"/>
          </a:xfrm>
          <a:prstGeom prst="parallelogram">
            <a:avLst>
              <a:gd name="adj" fmla="val 44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0" name="평행 사변형 19"/>
          <p:cNvSpPr/>
          <p:nvPr/>
        </p:nvSpPr>
        <p:spPr>
          <a:xfrm>
            <a:off x="7370625" y="116632"/>
            <a:ext cx="648072" cy="720080"/>
          </a:xfrm>
          <a:prstGeom prst="parallelogram">
            <a:avLst>
              <a:gd name="adj" fmla="val 44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1" name="평행 사변형 20"/>
          <p:cNvSpPr/>
          <p:nvPr/>
        </p:nvSpPr>
        <p:spPr>
          <a:xfrm>
            <a:off x="8020250" y="116632"/>
            <a:ext cx="648072" cy="720080"/>
          </a:xfrm>
          <a:prstGeom prst="parallelogram">
            <a:avLst>
              <a:gd name="adj" fmla="val 44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2" name="평행 사변형 21"/>
          <p:cNvSpPr/>
          <p:nvPr/>
        </p:nvSpPr>
        <p:spPr>
          <a:xfrm>
            <a:off x="8669875" y="116632"/>
            <a:ext cx="648072" cy="720080"/>
          </a:xfrm>
          <a:prstGeom prst="parallelogram">
            <a:avLst>
              <a:gd name="adj" fmla="val 44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3" name="평행 사변형 22"/>
          <p:cNvSpPr/>
          <p:nvPr/>
        </p:nvSpPr>
        <p:spPr>
          <a:xfrm>
            <a:off x="9319500" y="116632"/>
            <a:ext cx="648072" cy="720080"/>
          </a:xfrm>
          <a:prstGeom prst="parallelogram">
            <a:avLst>
              <a:gd name="adj" fmla="val 44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4" name="평행 사변형 23"/>
          <p:cNvSpPr/>
          <p:nvPr/>
        </p:nvSpPr>
        <p:spPr>
          <a:xfrm>
            <a:off x="9969128" y="116632"/>
            <a:ext cx="648072" cy="720080"/>
          </a:xfrm>
          <a:prstGeom prst="parallelogram">
            <a:avLst>
              <a:gd name="adj" fmla="val 44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623392" y="188641"/>
            <a:ext cx="10585176" cy="576073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775520" y="274928"/>
            <a:ext cx="50037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>
                <a:latin typeface="나눔바른고딕" pitchFamily="50" charset="-127"/>
                <a:ea typeface="나눔바른고딕" pitchFamily="50" charset="-127"/>
              </a:rPr>
              <a:t>팀원 소개</a:t>
            </a:r>
            <a:endParaRPr lang="ko-KR" altLang="en-US" sz="2400" b="1" dirty="0"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5123" name="Picture 3" descr="d:\Users\Administrator\Desktop\ペンキ跡のイラスト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30" y="5909440"/>
            <a:ext cx="865882" cy="865882"/>
          </a:xfrm>
          <a:prstGeom prst="rect">
            <a:avLst/>
          </a:prstGeom>
          <a:noFill/>
        </p:spPr>
      </p:pic>
      <p:grpSp>
        <p:nvGrpSpPr>
          <p:cNvPr id="3" name="그룹 2"/>
          <p:cNvGrpSpPr/>
          <p:nvPr/>
        </p:nvGrpSpPr>
        <p:grpSpPr>
          <a:xfrm>
            <a:off x="935222" y="6434743"/>
            <a:ext cx="3184816" cy="423257"/>
            <a:chOff x="1045387" y="5566921"/>
            <a:chExt cx="9674808" cy="1285766"/>
          </a:xfrm>
        </p:grpSpPr>
        <p:pic>
          <p:nvPicPr>
            <p:cNvPr id="4100" name="Picture 4" descr="d:\Users\Administrator\Desktop\teacher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045387" y="5594503"/>
              <a:ext cx="1230602" cy="1230602"/>
            </a:xfrm>
            <a:prstGeom prst="rect">
              <a:avLst/>
            </a:prstGeom>
            <a:noFill/>
          </p:spPr>
        </p:pic>
        <p:pic>
          <p:nvPicPr>
            <p:cNvPr id="4099" name="Picture 3" descr="d:\Users\Administrator\Desktop\woman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849480" y="5577635"/>
              <a:ext cx="1264339" cy="1264339"/>
            </a:xfrm>
            <a:prstGeom prst="rect">
              <a:avLst/>
            </a:prstGeom>
            <a:noFill/>
          </p:spPr>
        </p:pic>
        <p:pic>
          <p:nvPicPr>
            <p:cNvPr id="30" name="그림 29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54692" y="5566921"/>
              <a:ext cx="1078636" cy="1285766"/>
            </a:xfrm>
            <a:prstGeom prst="rect">
              <a:avLst/>
            </a:prstGeom>
          </p:spPr>
        </p:pic>
        <p:pic>
          <p:nvPicPr>
            <p:cNvPr id="4098" name="Picture 2" descr="d:\Users\Administrator\Desktop\manager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9501146" y="5600280"/>
              <a:ext cx="1219049" cy="1219049"/>
            </a:xfrm>
            <a:prstGeom prst="rect">
              <a:avLst/>
            </a:prstGeom>
            <a:noFill/>
          </p:spPr>
        </p:pic>
      </p:grpSp>
      <p:sp>
        <p:nvSpPr>
          <p:cNvPr id="41" name="오른쪽 화살표 40"/>
          <p:cNvSpPr/>
          <p:nvPr/>
        </p:nvSpPr>
        <p:spPr>
          <a:xfrm>
            <a:off x="3935480" y="4048236"/>
            <a:ext cx="369115" cy="186793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6" name="그룹 25"/>
          <p:cNvGrpSpPr/>
          <p:nvPr/>
        </p:nvGrpSpPr>
        <p:grpSpPr>
          <a:xfrm>
            <a:off x="697177" y="2660729"/>
            <a:ext cx="2405449" cy="3148600"/>
            <a:chOff x="867965" y="2378997"/>
            <a:chExt cx="2405449" cy="3148600"/>
          </a:xfrm>
        </p:grpSpPr>
        <p:sp>
          <p:nvSpPr>
            <p:cNvPr id="37" name="자유형 36"/>
            <p:cNvSpPr/>
            <p:nvPr/>
          </p:nvSpPr>
          <p:spPr>
            <a:xfrm>
              <a:off x="867965" y="2838550"/>
              <a:ext cx="2405449" cy="2689047"/>
            </a:xfrm>
            <a:custGeom>
              <a:avLst/>
              <a:gdLst>
                <a:gd name="connsiteX0" fmla="*/ 1175120 w 2405449"/>
                <a:gd name="connsiteY0" fmla="*/ 0 h 3503841"/>
                <a:gd name="connsiteX1" fmla="*/ 1310503 w 2405449"/>
                <a:gd name="connsiteY1" fmla="*/ 233419 h 3503841"/>
                <a:gd name="connsiteX2" fmla="*/ 2004533 w 2405449"/>
                <a:gd name="connsiteY2" fmla="*/ 233419 h 3503841"/>
                <a:gd name="connsiteX3" fmla="*/ 2405449 w 2405449"/>
                <a:gd name="connsiteY3" fmla="*/ 634335 h 3503841"/>
                <a:gd name="connsiteX4" fmla="*/ 2405449 w 2405449"/>
                <a:gd name="connsiteY4" fmla="*/ 3102925 h 3503841"/>
                <a:gd name="connsiteX5" fmla="*/ 2004533 w 2405449"/>
                <a:gd name="connsiteY5" fmla="*/ 3503841 h 3503841"/>
                <a:gd name="connsiteX6" fmla="*/ 400916 w 2405449"/>
                <a:gd name="connsiteY6" fmla="*/ 3503841 h 3503841"/>
                <a:gd name="connsiteX7" fmla="*/ 0 w 2405449"/>
                <a:gd name="connsiteY7" fmla="*/ 3102925 h 3503841"/>
                <a:gd name="connsiteX8" fmla="*/ 0 w 2405449"/>
                <a:gd name="connsiteY8" fmla="*/ 634335 h 3503841"/>
                <a:gd name="connsiteX9" fmla="*/ 400916 w 2405449"/>
                <a:gd name="connsiteY9" fmla="*/ 233419 h 3503841"/>
                <a:gd name="connsiteX10" fmla="*/ 1039737 w 2405449"/>
                <a:gd name="connsiteY10" fmla="*/ 233419 h 3503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05449" h="3503841">
                  <a:moveTo>
                    <a:pt x="1175120" y="0"/>
                  </a:moveTo>
                  <a:lnTo>
                    <a:pt x="1310503" y="233419"/>
                  </a:lnTo>
                  <a:lnTo>
                    <a:pt x="2004533" y="233419"/>
                  </a:lnTo>
                  <a:cubicBezTo>
                    <a:pt x="2225953" y="233419"/>
                    <a:pt x="2405449" y="412915"/>
                    <a:pt x="2405449" y="634335"/>
                  </a:cubicBezTo>
                  <a:lnTo>
                    <a:pt x="2405449" y="3102925"/>
                  </a:lnTo>
                  <a:cubicBezTo>
                    <a:pt x="2405449" y="3324345"/>
                    <a:pt x="2225953" y="3503841"/>
                    <a:pt x="2004533" y="3503841"/>
                  </a:cubicBezTo>
                  <a:lnTo>
                    <a:pt x="400916" y="3503841"/>
                  </a:lnTo>
                  <a:cubicBezTo>
                    <a:pt x="179496" y="3503841"/>
                    <a:pt x="0" y="3324345"/>
                    <a:pt x="0" y="3102925"/>
                  </a:cubicBezTo>
                  <a:lnTo>
                    <a:pt x="0" y="634335"/>
                  </a:lnTo>
                  <a:cubicBezTo>
                    <a:pt x="0" y="412915"/>
                    <a:pt x="179496" y="233419"/>
                    <a:pt x="400916" y="233419"/>
                  </a:cubicBezTo>
                  <a:lnTo>
                    <a:pt x="1039737" y="23341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1298729" y="3893204"/>
              <a:ext cx="1394934" cy="116955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#</a:t>
              </a:r>
              <a:r>
                <a:rPr lang="ko-KR" altLang="en-US" sz="14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정보통계학과</a:t>
              </a:r>
              <a:endParaRPr lang="en-US" altLang="ko-KR" sz="1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en-US" altLang="ko-KR" sz="14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#</a:t>
              </a:r>
              <a:r>
                <a:rPr lang="ko-KR" altLang="en-US" sz="14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기획서 </a:t>
              </a:r>
              <a:r>
                <a:rPr lang="en-US" altLang="ko-KR" sz="14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#</a:t>
              </a:r>
              <a:r>
                <a:rPr lang="ko-KR" altLang="en-US" sz="14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보고서</a:t>
              </a:r>
              <a:endParaRPr lang="en-US" altLang="ko-KR" sz="1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en-US" altLang="ko-KR" sz="14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#</a:t>
              </a:r>
              <a:r>
                <a:rPr lang="ko-KR" altLang="en-US" sz="14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관리자</a:t>
              </a:r>
              <a:endPara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en-US" altLang="ko-KR" sz="14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#</a:t>
              </a:r>
              <a:r>
                <a:rPr lang="ko-KR" altLang="en-US" sz="14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아이디어</a:t>
              </a:r>
              <a:r>
                <a:rPr lang="en-US" altLang="ko-KR" sz="14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_</a:t>
              </a:r>
              <a:r>
                <a:rPr lang="ko-KR" altLang="en-US" sz="14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제안</a:t>
              </a:r>
              <a:endPara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55" name="Object 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72671" y="2378997"/>
              <a:ext cx="1396037" cy="1396037"/>
            </a:xfrm>
            <a:prstGeom prst="rect">
              <a:avLst/>
            </a:prstGeom>
          </p:spPr>
        </p:pic>
      </p:grpSp>
      <p:grpSp>
        <p:nvGrpSpPr>
          <p:cNvPr id="29" name="그룹 28"/>
          <p:cNvGrpSpPr/>
          <p:nvPr/>
        </p:nvGrpSpPr>
        <p:grpSpPr>
          <a:xfrm>
            <a:off x="9147159" y="2660729"/>
            <a:ext cx="2405449" cy="3140263"/>
            <a:chOff x="9317947" y="2378997"/>
            <a:chExt cx="2405449" cy="3140263"/>
          </a:xfrm>
        </p:grpSpPr>
        <p:sp>
          <p:nvSpPr>
            <p:cNvPr id="40" name="자유형 39"/>
            <p:cNvSpPr/>
            <p:nvPr/>
          </p:nvSpPr>
          <p:spPr>
            <a:xfrm>
              <a:off x="9317947" y="2830213"/>
              <a:ext cx="2405449" cy="2689047"/>
            </a:xfrm>
            <a:custGeom>
              <a:avLst/>
              <a:gdLst>
                <a:gd name="connsiteX0" fmla="*/ 1175120 w 2405449"/>
                <a:gd name="connsiteY0" fmla="*/ 0 h 3503841"/>
                <a:gd name="connsiteX1" fmla="*/ 1310503 w 2405449"/>
                <a:gd name="connsiteY1" fmla="*/ 233419 h 3503841"/>
                <a:gd name="connsiteX2" fmla="*/ 2004533 w 2405449"/>
                <a:gd name="connsiteY2" fmla="*/ 233419 h 3503841"/>
                <a:gd name="connsiteX3" fmla="*/ 2405449 w 2405449"/>
                <a:gd name="connsiteY3" fmla="*/ 634335 h 3503841"/>
                <a:gd name="connsiteX4" fmla="*/ 2405449 w 2405449"/>
                <a:gd name="connsiteY4" fmla="*/ 3102925 h 3503841"/>
                <a:gd name="connsiteX5" fmla="*/ 2004533 w 2405449"/>
                <a:gd name="connsiteY5" fmla="*/ 3503841 h 3503841"/>
                <a:gd name="connsiteX6" fmla="*/ 400916 w 2405449"/>
                <a:gd name="connsiteY6" fmla="*/ 3503841 h 3503841"/>
                <a:gd name="connsiteX7" fmla="*/ 0 w 2405449"/>
                <a:gd name="connsiteY7" fmla="*/ 3102925 h 3503841"/>
                <a:gd name="connsiteX8" fmla="*/ 0 w 2405449"/>
                <a:gd name="connsiteY8" fmla="*/ 634335 h 3503841"/>
                <a:gd name="connsiteX9" fmla="*/ 400916 w 2405449"/>
                <a:gd name="connsiteY9" fmla="*/ 233419 h 3503841"/>
                <a:gd name="connsiteX10" fmla="*/ 1039737 w 2405449"/>
                <a:gd name="connsiteY10" fmla="*/ 233419 h 3503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05449" h="3503841">
                  <a:moveTo>
                    <a:pt x="1175120" y="0"/>
                  </a:moveTo>
                  <a:lnTo>
                    <a:pt x="1310503" y="233419"/>
                  </a:lnTo>
                  <a:lnTo>
                    <a:pt x="2004533" y="233419"/>
                  </a:lnTo>
                  <a:cubicBezTo>
                    <a:pt x="2225953" y="233419"/>
                    <a:pt x="2405449" y="412915"/>
                    <a:pt x="2405449" y="634335"/>
                  </a:cubicBezTo>
                  <a:lnTo>
                    <a:pt x="2405449" y="3102925"/>
                  </a:lnTo>
                  <a:cubicBezTo>
                    <a:pt x="2405449" y="3324345"/>
                    <a:pt x="2225953" y="3503841"/>
                    <a:pt x="2004533" y="3503841"/>
                  </a:cubicBezTo>
                  <a:lnTo>
                    <a:pt x="400916" y="3503841"/>
                  </a:lnTo>
                  <a:cubicBezTo>
                    <a:pt x="179496" y="3503841"/>
                    <a:pt x="0" y="3324345"/>
                    <a:pt x="0" y="3102925"/>
                  </a:cubicBezTo>
                  <a:lnTo>
                    <a:pt x="0" y="634335"/>
                  </a:lnTo>
                  <a:cubicBezTo>
                    <a:pt x="0" y="412915"/>
                    <a:pt x="179496" y="233419"/>
                    <a:pt x="400916" y="233419"/>
                  </a:cubicBezTo>
                  <a:lnTo>
                    <a:pt x="1039737" y="23341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9796755" y="3893517"/>
              <a:ext cx="1366080" cy="138499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#</a:t>
              </a:r>
              <a:r>
                <a:rPr lang="ko-KR" altLang="en-US" sz="14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정보통계학과</a:t>
              </a:r>
              <a:endParaRPr lang="en-US" altLang="ko-KR" sz="1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en-US" altLang="ko-KR" sz="14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#</a:t>
              </a:r>
              <a:r>
                <a:rPr lang="ko-KR" altLang="en-US" sz="14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데이터</a:t>
              </a:r>
              <a:r>
                <a:rPr lang="en-US" altLang="ko-KR" sz="14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_</a:t>
              </a:r>
              <a:r>
                <a:rPr lang="ko-KR" altLang="en-US" sz="14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정리</a:t>
              </a:r>
              <a:endParaRPr lang="en-US" altLang="ko-KR" sz="1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en-US" altLang="ko-KR" sz="14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#</a:t>
              </a:r>
              <a:r>
                <a:rPr lang="ko-KR" altLang="en-US" sz="14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데이터</a:t>
              </a:r>
              <a:r>
                <a:rPr lang="en-US" altLang="ko-KR" sz="14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_</a:t>
              </a:r>
              <a:r>
                <a:rPr lang="ko-KR" altLang="en-US" sz="14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시각화</a:t>
              </a:r>
              <a:endParaRPr lang="en-US" altLang="ko-KR" sz="1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en-US" altLang="ko-KR" sz="14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#</a:t>
              </a:r>
              <a:r>
                <a:rPr lang="ko-KR" altLang="en-US" sz="14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아이디어</a:t>
              </a:r>
              <a:r>
                <a:rPr lang="en-US" altLang="ko-KR" sz="14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_</a:t>
              </a:r>
              <a:r>
                <a:rPr lang="ko-KR" altLang="en-US" sz="14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제안</a:t>
              </a:r>
              <a:endPara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56" name="그룹 1005"/>
            <p:cNvGrpSpPr/>
            <p:nvPr/>
          </p:nvGrpSpPr>
          <p:grpSpPr>
            <a:xfrm>
              <a:off x="9822653" y="2378997"/>
              <a:ext cx="1396037" cy="1396037"/>
              <a:chOff x="13912157" y="2666667"/>
              <a:chExt cx="3009524" cy="3009524"/>
            </a:xfrm>
          </p:grpSpPr>
          <p:pic>
            <p:nvPicPr>
              <p:cNvPr id="57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3912157" y="2666667"/>
                <a:ext cx="3009524" cy="3009524"/>
              </a:xfrm>
              <a:prstGeom prst="rect">
                <a:avLst/>
              </a:prstGeom>
            </p:spPr>
          </p:pic>
        </p:grpSp>
      </p:grpSp>
      <p:grpSp>
        <p:nvGrpSpPr>
          <p:cNvPr id="28" name="그룹 27"/>
          <p:cNvGrpSpPr/>
          <p:nvPr/>
        </p:nvGrpSpPr>
        <p:grpSpPr>
          <a:xfrm>
            <a:off x="6330499" y="2657082"/>
            <a:ext cx="2405449" cy="3152237"/>
            <a:chOff x="6501287" y="2375350"/>
            <a:chExt cx="2405449" cy="3152237"/>
          </a:xfrm>
        </p:grpSpPr>
        <p:sp>
          <p:nvSpPr>
            <p:cNvPr id="39" name="자유형 38"/>
            <p:cNvSpPr/>
            <p:nvPr/>
          </p:nvSpPr>
          <p:spPr>
            <a:xfrm>
              <a:off x="6501287" y="2838540"/>
              <a:ext cx="2405449" cy="2689047"/>
            </a:xfrm>
            <a:custGeom>
              <a:avLst/>
              <a:gdLst>
                <a:gd name="connsiteX0" fmla="*/ 1175120 w 2405449"/>
                <a:gd name="connsiteY0" fmla="*/ 0 h 3503841"/>
                <a:gd name="connsiteX1" fmla="*/ 1310503 w 2405449"/>
                <a:gd name="connsiteY1" fmla="*/ 233419 h 3503841"/>
                <a:gd name="connsiteX2" fmla="*/ 2004533 w 2405449"/>
                <a:gd name="connsiteY2" fmla="*/ 233419 h 3503841"/>
                <a:gd name="connsiteX3" fmla="*/ 2405449 w 2405449"/>
                <a:gd name="connsiteY3" fmla="*/ 634335 h 3503841"/>
                <a:gd name="connsiteX4" fmla="*/ 2405449 w 2405449"/>
                <a:gd name="connsiteY4" fmla="*/ 3102925 h 3503841"/>
                <a:gd name="connsiteX5" fmla="*/ 2004533 w 2405449"/>
                <a:gd name="connsiteY5" fmla="*/ 3503841 h 3503841"/>
                <a:gd name="connsiteX6" fmla="*/ 400916 w 2405449"/>
                <a:gd name="connsiteY6" fmla="*/ 3503841 h 3503841"/>
                <a:gd name="connsiteX7" fmla="*/ 0 w 2405449"/>
                <a:gd name="connsiteY7" fmla="*/ 3102925 h 3503841"/>
                <a:gd name="connsiteX8" fmla="*/ 0 w 2405449"/>
                <a:gd name="connsiteY8" fmla="*/ 634335 h 3503841"/>
                <a:gd name="connsiteX9" fmla="*/ 400916 w 2405449"/>
                <a:gd name="connsiteY9" fmla="*/ 233419 h 3503841"/>
                <a:gd name="connsiteX10" fmla="*/ 1039737 w 2405449"/>
                <a:gd name="connsiteY10" fmla="*/ 233419 h 3503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05449" h="3503841">
                  <a:moveTo>
                    <a:pt x="1175120" y="0"/>
                  </a:moveTo>
                  <a:lnTo>
                    <a:pt x="1310503" y="233419"/>
                  </a:lnTo>
                  <a:lnTo>
                    <a:pt x="2004533" y="233419"/>
                  </a:lnTo>
                  <a:cubicBezTo>
                    <a:pt x="2225953" y="233419"/>
                    <a:pt x="2405449" y="412915"/>
                    <a:pt x="2405449" y="634335"/>
                  </a:cubicBezTo>
                  <a:lnTo>
                    <a:pt x="2405449" y="3102925"/>
                  </a:lnTo>
                  <a:cubicBezTo>
                    <a:pt x="2405449" y="3324345"/>
                    <a:pt x="2225953" y="3503841"/>
                    <a:pt x="2004533" y="3503841"/>
                  </a:cubicBezTo>
                  <a:lnTo>
                    <a:pt x="400916" y="3503841"/>
                  </a:lnTo>
                  <a:cubicBezTo>
                    <a:pt x="179496" y="3503841"/>
                    <a:pt x="0" y="3324345"/>
                    <a:pt x="0" y="3102925"/>
                  </a:cubicBezTo>
                  <a:lnTo>
                    <a:pt x="0" y="634335"/>
                  </a:lnTo>
                  <a:cubicBezTo>
                    <a:pt x="0" y="412915"/>
                    <a:pt x="179496" y="233419"/>
                    <a:pt x="400916" y="233419"/>
                  </a:cubicBezTo>
                  <a:lnTo>
                    <a:pt x="1039737" y="23341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6980095" y="3893518"/>
              <a:ext cx="1366080" cy="116955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#</a:t>
              </a:r>
              <a:r>
                <a:rPr lang="ko-KR" altLang="en-US" sz="14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정보통계학과</a:t>
              </a:r>
              <a:endParaRPr lang="en-US" altLang="ko-KR" sz="1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en-US" altLang="ko-KR" sz="14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#</a:t>
              </a:r>
              <a:r>
                <a:rPr lang="ko-KR" altLang="en-US" sz="14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데이터</a:t>
              </a:r>
              <a:r>
                <a:rPr lang="en-US" altLang="ko-KR" sz="14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_</a:t>
              </a:r>
              <a:r>
                <a:rPr lang="ko-KR" altLang="en-US" sz="14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정리</a:t>
              </a:r>
              <a:endParaRPr lang="en-US" altLang="ko-KR" sz="1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en-US" altLang="ko-KR" sz="14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#</a:t>
              </a:r>
              <a:r>
                <a:rPr lang="ko-KR" altLang="en-US" sz="14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데이터</a:t>
              </a:r>
              <a:r>
                <a:rPr lang="en-US" altLang="ko-KR" sz="14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_</a:t>
              </a:r>
              <a:r>
                <a:rPr lang="ko-KR" altLang="en-US" sz="14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시각화</a:t>
              </a:r>
              <a:endParaRPr lang="en-US" altLang="ko-KR" sz="1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en-US" altLang="ko-KR" sz="14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#</a:t>
              </a:r>
              <a:r>
                <a:rPr lang="ko-KR" altLang="en-US" sz="14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아이디어</a:t>
              </a:r>
              <a:r>
                <a:rPr lang="en-US" altLang="ko-KR" sz="14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_</a:t>
              </a:r>
              <a:r>
                <a:rPr lang="ko-KR" altLang="en-US" sz="14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제안</a:t>
              </a:r>
              <a:endPara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8" name="타원 57"/>
            <p:cNvSpPr/>
            <p:nvPr/>
          </p:nvSpPr>
          <p:spPr>
            <a:xfrm>
              <a:off x="6944572" y="2375350"/>
              <a:ext cx="1403331" cy="1403331"/>
            </a:xfrm>
            <a:prstGeom prst="ellipse">
              <a:avLst/>
            </a:prstGeom>
            <a:blipFill dpi="0" rotWithShape="1"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3513838" y="2657082"/>
            <a:ext cx="2405449" cy="3152238"/>
            <a:chOff x="3684626" y="2375350"/>
            <a:chExt cx="2405449" cy="3152238"/>
          </a:xfrm>
        </p:grpSpPr>
        <p:sp>
          <p:nvSpPr>
            <p:cNvPr id="38" name="자유형 37"/>
            <p:cNvSpPr/>
            <p:nvPr/>
          </p:nvSpPr>
          <p:spPr>
            <a:xfrm>
              <a:off x="3684626" y="2838541"/>
              <a:ext cx="2405449" cy="2689047"/>
            </a:xfrm>
            <a:custGeom>
              <a:avLst/>
              <a:gdLst>
                <a:gd name="connsiteX0" fmla="*/ 1175120 w 2405449"/>
                <a:gd name="connsiteY0" fmla="*/ 0 h 3503841"/>
                <a:gd name="connsiteX1" fmla="*/ 1310503 w 2405449"/>
                <a:gd name="connsiteY1" fmla="*/ 233419 h 3503841"/>
                <a:gd name="connsiteX2" fmla="*/ 2004533 w 2405449"/>
                <a:gd name="connsiteY2" fmla="*/ 233419 h 3503841"/>
                <a:gd name="connsiteX3" fmla="*/ 2405449 w 2405449"/>
                <a:gd name="connsiteY3" fmla="*/ 634335 h 3503841"/>
                <a:gd name="connsiteX4" fmla="*/ 2405449 w 2405449"/>
                <a:gd name="connsiteY4" fmla="*/ 3102925 h 3503841"/>
                <a:gd name="connsiteX5" fmla="*/ 2004533 w 2405449"/>
                <a:gd name="connsiteY5" fmla="*/ 3503841 h 3503841"/>
                <a:gd name="connsiteX6" fmla="*/ 400916 w 2405449"/>
                <a:gd name="connsiteY6" fmla="*/ 3503841 h 3503841"/>
                <a:gd name="connsiteX7" fmla="*/ 0 w 2405449"/>
                <a:gd name="connsiteY7" fmla="*/ 3102925 h 3503841"/>
                <a:gd name="connsiteX8" fmla="*/ 0 w 2405449"/>
                <a:gd name="connsiteY8" fmla="*/ 634335 h 3503841"/>
                <a:gd name="connsiteX9" fmla="*/ 400916 w 2405449"/>
                <a:gd name="connsiteY9" fmla="*/ 233419 h 3503841"/>
                <a:gd name="connsiteX10" fmla="*/ 1039737 w 2405449"/>
                <a:gd name="connsiteY10" fmla="*/ 233419 h 3503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05449" h="3503841">
                  <a:moveTo>
                    <a:pt x="1175120" y="0"/>
                  </a:moveTo>
                  <a:lnTo>
                    <a:pt x="1310503" y="233419"/>
                  </a:lnTo>
                  <a:lnTo>
                    <a:pt x="2004533" y="233419"/>
                  </a:lnTo>
                  <a:cubicBezTo>
                    <a:pt x="2225953" y="233419"/>
                    <a:pt x="2405449" y="412915"/>
                    <a:pt x="2405449" y="634335"/>
                  </a:cubicBezTo>
                  <a:lnTo>
                    <a:pt x="2405449" y="3102925"/>
                  </a:lnTo>
                  <a:cubicBezTo>
                    <a:pt x="2405449" y="3324345"/>
                    <a:pt x="2225953" y="3503841"/>
                    <a:pt x="2004533" y="3503841"/>
                  </a:cubicBezTo>
                  <a:lnTo>
                    <a:pt x="400916" y="3503841"/>
                  </a:lnTo>
                  <a:cubicBezTo>
                    <a:pt x="179496" y="3503841"/>
                    <a:pt x="0" y="3324345"/>
                    <a:pt x="0" y="3102925"/>
                  </a:cubicBezTo>
                  <a:lnTo>
                    <a:pt x="0" y="634335"/>
                  </a:lnTo>
                  <a:cubicBezTo>
                    <a:pt x="0" y="412915"/>
                    <a:pt x="179496" y="233419"/>
                    <a:pt x="400916" y="233419"/>
                  </a:cubicBezTo>
                  <a:lnTo>
                    <a:pt x="1039737" y="23341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3" name="직사각형 52"/>
            <p:cNvSpPr/>
            <p:nvPr/>
          </p:nvSpPr>
          <p:spPr>
            <a:xfrm>
              <a:off x="4022369" y="3893517"/>
              <a:ext cx="1638590" cy="116955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#</a:t>
              </a:r>
              <a:r>
                <a:rPr lang="ko-KR" altLang="en-US" sz="14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멀티미디어공학과</a:t>
              </a:r>
              <a:endPara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en-US" altLang="ko-KR" sz="14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#PPT_</a:t>
              </a:r>
              <a:r>
                <a:rPr lang="ko-KR" altLang="en-US" sz="14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제작 </a:t>
              </a:r>
              <a:r>
                <a:rPr lang="en-US" altLang="ko-KR" sz="14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#</a:t>
              </a:r>
              <a:r>
                <a:rPr lang="ko-KR" altLang="en-US" sz="14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시각화</a:t>
              </a:r>
              <a:endParaRPr lang="en-US" altLang="ko-KR" sz="1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en-US" altLang="ko-KR" sz="14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#</a:t>
              </a:r>
              <a:r>
                <a:rPr lang="ko-KR" altLang="en-US" sz="14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전처리</a:t>
              </a:r>
              <a:r>
                <a:rPr lang="en-US" altLang="ko-KR" sz="14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_</a:t>
              </a:r>
              <a:r>
                <a:rPr lang="ko-KR" altLang="en-US" sz="14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작업</a:t>
              </a:r>
              <a:endPara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en-US" altLang="ko-KR" sz="14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#</a:t>
              </a:r>
              <a:r>
                <a:rPr lang="ko-KR" altLang="en-US" sz="14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아이디어</a:t>
              </a:r>
              <a:r>
                <a:rPr lang="en-US" altLang="ko-KR" sz="14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_</a:t>
              </a:r>
              <a:r>
                <a:rPr lang="ko-KR" altLang="en-US" sz="14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제안</a:t>
              </a:r>
              <a:endParaRPr lang="en-US" altLang="ko-KR" sz="1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" name="타원 6"/>
            <p:cNvSpPr/>
            <p:nvPr/>
          </p:nvSpPr>
          <p:spPr>
            <a:xfrm>
              <a:off x="4136299" y="2375350"/>
              <a:ext cx="1403331" cy="1403331"/>
            </a:xfrm>
            <a:prstGeom prst="ellipse">
              <a:avLst/>
            </a:prstGeom>
            <a:blipFill dpi="0" rotWithShape="1"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blipFill dpi="0" rotWithShape="1">
                    <a:blip r:embed="rId11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      </a:t>
              </a:r>
              <a:endParaRPr lang="ko-KR" altLang="en-US" dirty="0">
                <a:blipFill dpi="0" rotWithShape="1">
                  <a:blip r:embed="rId1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2" name="모서리가 둥근 직사각형 1"/>
          <p:cNvSpPr/>
          <p:nvPr/>
        </p:nvSpPr>
        <p:spPr>
          <a:xfrm>
            <a:off x="697177" y="1527968"/>
            <a:ext cx="2405449" cy="100584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 smtClea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임범수</a:t>
            </a:r>
            <a:endParaRPr lang="ko-KR" altLang="en-US" sz="32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5" name="모서리가 둥근 직사각형 44"/>
          <p:cNvSpPr/>
          <p:nvPr/>
        </p:nvSpPr>
        <p:spPr>
          <a:xfrm>
            <a:off x="3466872" y="1504541"/>
            <a:ext cx="2405449" cy="100584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 smtClea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이윤영</a:t>
            </a:r>
            <a:endParaRPr lang="ko-KR" altLang="en-US" sz="32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6" name="모서리가 둥근 직사각형 45"/>
          <p:cNvSpPr/>
          <p:nvPr/>
        </p:nvSpPr>
        <p:spPr>
          <a:xfrm>
            <a:off x="6336539" y="1504541"/>
            <a:ext cx="2405449" cy="100584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 smtClea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신효섭</a:t>
            </a:r>
            <a:endParaRPr lang="ko-KR" altLang="en-US" sz="32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7" name="모서리가 둥근 직사각형 46"/>
          <p:cNvSpPr/>
          <p:nvPr/>
        </p:nvSpPr>
        <p:spPr>
          <a:xfrm>
            <a:off x="9147159" y="1504541"/>
            <a:ext cx="2405449" cy="100584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 smtClea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전우민</a:t>
            </a:r>
            <a:endParaRPr lang="ko-KR" altLang="en-US" sz="32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77274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BB9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623392" y="116632"/>
            <a:ext cx="10585176" cy="72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623392" y="764704"/>
            <a:ext cx="10585176" cy="72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평행 사변형 8"/>
          <p:cNvSpPr/>
          <p:nvPr/>
        </p:nvSpPr>
        <p:spPr>
          <a:xfrm>
            <a:off x="1524000" y="116632"/>
            <a:ext cx="648072" cy="720080"/>
          </a:xfrm>
          <a:prstGeom prst="parallelogram">
            <a:avLst>
              <a:gd name="adj" fmla="val 44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평행 사변형 11"/>
          <p:cNvSpPr/>
          <p:nvPr/>
        </p:nvSpPr>
        <p:spPr>
          <a:xfrm>
            <a:off x="2173625" y="116632"/>
            <a:ext cx="648072" cy="720080"/>
          </a:xfrm>
          <a:prstGeom prst="parallelogram">
            <a:avLst>
              <a:gd name="adj" fmla="val 44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평행 사변형 12"/>
          <p:cNvSpPr/>
          <p:nvPr/>
        </p:nvSpPr>
        <p:spPr>
          <a:xfrm>
            <a:off x="2823250" y="116632"/>
            <a:ext cx="648072" cy="720080"/>
          </a:xfrm>
          <a:prstGeom prst="parallelogram">
            <a:avLst>
              <a:gd name="adj" fmla="val 44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평행 사변형 13"/>
          <p:cNvSpPr/>
          <p:nvPr/>
        </p:nvSpPr>
        <p:spPr>
          <a:xfrm>
            <a:off x="3472875" y="116632"/>
            <a:ext cx="648072" cy="720080"/>
          </a:xfrm>
          <a:prstGeom prst="parallelogram">
            <a:avLst>
              <a:gd name="adj" fmla="val 44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평행 사변형 14"/>
          <p:cNvSpPr/>
          <p:nvPr/>
        </p:nvSpPr>
        <p:spPr>
          <a:xfrm>
            <a:off x="4122500" y="116632"/>
            <a:ext cx="648072" cy="720080"/>
          </a:xfrm>
          <a:prstGeom prst="parallelogram">
            <a:avLst>
              <a:gd name="adj" fmla="val 44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" name="평행 사변형 15"/>
          <p:cNvSpPr/>
          <p:nvPr/>
        </p:nvSpPr>
        <p:spPr>
          <a:xfrm>
            <a:off x="4772125" y="116632"/>
            <a:ext cx="648072" cy="720080"/>
          </a:xfrm>
          <a:prstGeom prst="parallelogram">
            <a:avLst>
              <a:gd name="adj" fmla="val 44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평행 사변형 16"/>
          <p:cNvSpPr/>
          <p:nvPr/>
        </p:nvSpPr>
        <p:spPr>
          <a:xfrm>
            <a:off x="5421750" y="116632"/>
            <a:ext cx="648072" cy="720080"/>
          </a:xfrm>
          <a:prstGeom prst="parallelogram">
            <a:avLst>
              <a:gd name="adj" fmla="val 44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평행 사변형 17"/>
          <p:cNvSpPr/>
          <p:nvPr/>
        </p:nvSpPr>
        <p:spPr>
          <a:xfrm>
            <a:off x="6071375" y="116632"/>
            <a:ext cx="648072" cy="720080"/>
          </a:xfrm>
          <a:prstGeom prst="parallelogram">
            <a:avLst>
              <a:gd name="adj" fmla="val 44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9" name="평행 사변형 18"/>
          <p:cNvSpPr/>
          <p:nvPr/>
        </p:nvSpPr>
        <p:spPr>
          <a:xfrm>
            <a:off x="6721000" y="116632"/>
            <a:ext cx="648072" cy="720080"/>
          </a:xfrm>
          <a:prstGeom prst="parallelogram">
            <a:avLst>
              <a:gd name="adj" fmla="val 44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0" name="평행 사변형 19"/>
          <p:cNvSpPr/>
          <p:nvPr/>
        </p:nvSpPr>
        <p:spPr>
          <a:xfrm>
            <a:off x="7370625" y="116632"/>
            <a:ext cx="648072" cy="720080"/>
          </a:xfrm>
          <a:prstGeom prst="parallelogram">
            <a:avLst>
              <a:gd name="adj" fmla="val 44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1" name="평행 사변형 20"/>
          <p:cNvSpPr/>
          <p:nvPr/>
        </p:nvSpPr>
        <p:spPr>
          <a:xfrm>
            <a:off x="8020250" y="116632"/>
            <a:ext cx="648072" cy="720080"/>
          </a:xfrm>
          <a:prstGeom prst="parallelogram">
            <a:avLst>
              <a:gd name="adj" fmla="val 44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2" name="평행 사변형 21"/>
          <p:cNvSpPr/>
          <p:nvPr/>
        </p:nvSpPr>
        <p:spPr>
          <a:xfrm>
            <a:off x="8669875" y="116632"/>
            <a:ext cx="648072" cy="720080"/>
          </a:xfrm>
          <a:prstGeom prst="parallelogram">
            <a:avLst>
              <a:gd name="adj" fmla="val 44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3" name="평행 사변형 22"/>
          <p:cNvSpPr/>
          <p:nvPr/>
        </p:nvSpPr>
        <p:spPr>
          <a:xfrm>
            <a:off x="9319500" y="116632"/>
            <a:ext cx="648072" cy="720080"/>
          </a:xfrm>
          <a:prstGeom prst="parallelogram">
            <a:avLst>
              <a:gd name="adj" fmla="val 44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4" name="평행 사변형 23"/>
          <p:cNvSpPr/>
          <p:nvPr/>
        </p:nvSpPr>
        <p:spPr>
          <a:xfrm>
            <a:off x="9969128" y="116632"/>
            <a:ext cx="648072" cy="720080"/>
          </a:xfrm>
          <a:prstGeom prst="parallelogram">
            <a:avLst>
              <a:gd name="adj" fmla="val 44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623392" y="188641"/>
            <a:ext cx="10585176" cy="576073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775520" y="274928"/>
            <a:ext cx="94039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latin typeface="나눔바른고딕" pitchFamily="50" charset="-127"/>
                <a:ea typeface="나눔바른고딕" pitchFamily="50" charset="-127"/>
              </a:rPr>
              <a:t>3. </a:t>
            </a:r>
            <a:r>
              <a:rPr lang="ko-KR" altLang="en-US" sz="2400" b="1" dirty="0" smtClean="0">
                <a:latin typeface="나눔바른고딕" pitchFamily="50" charset="-127"/>
                <a:ea typeface="나눔바른고딕" pitchFamily="50" charset="-127"/>
              </a:rPr>
              <a:t>현황 분석</a:t>
            </a:r>
            <a:r>
              <a:rPr lang="en-US" altLang="ko-KR" sz="2400" b="1" dirty="0" smtClean="0">
                <a:latin typeface="나눔바른고딕" pitchFamily="50" charset="-127"/>
                <a:ea typeface="나눔바른고딕" pitchFamily="50" charset="-127"/>
              </a:rPr>
              <a:t>: </a:t>
            </a:r>
            <a:r>
              <a:rPr lang="ko-KR" altLang="en-US" sz="2400" b="1" dirty="0" smtClean="0">
                <a:latin typeface="나눔바른고딕" pitchFamily="50" charset="-127"/>
                <a:ea typeface="나눔바른고딕" pitchFamily="50" charset="-127"/>
              </a:rPr>
              <a:t>장소</a:t>
            </a:r>
            <a:endParaRPr lang="ko-KR" altLang="en-US" sz="2400" b="1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277951" y="953344"/>
            <a:ext cx="8390372" cy="5619599"/>
            <a:chOff x="623390" y="1169773"/>
            <a:chExt cx="10585178" cy="5428735"/>
          </a:xfrm>
        </p:grpSpPr>
        <p:sp>
          <p:nvSpPr>
            <p:cNvPr id="10" name="직사각형 9"/>
            <p:cNvSpPr/>
            <p:nvPr/>
          </p:nvSpPr>
          <p:spPr>
            <a:xfrm>
              <a:off x="623390" y="1169773"/>
              <a:ext cx="10585178" cy="54287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753825" y="1312537"/>
              <a:ext cx="2963113" cy="3121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5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범죄발생 장소 </a:t>
              </a:r>
              <a:r>
                <a:rPr lang="en-US" altLang="ko-KR" sz="15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– 2019</a:t>
              </a:r>
              <a:r>
                <a:rPr lang="ko-KR" altLang="en-US" sz="15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년도</a:t>
              </a:r>
              <a:endParaRPr lang="ko-KR" altLang="en-US" sz="15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28" name="_x238782512" descr="EMB00001d28359a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000" y="1778466"/>
              <a:ext cx="9093200" cy="47295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직사각형 28"/>
            <p:cNvSpPr/>
            <p:nvPr/>
          </p:nvSpPr>
          <p:spPr>
            <a:xfrm>
              <a:off x="1985319" y="1878227"/>
              <a:ext cx="3888259" cy="242936"/>
            </a:xfrm>
            <a:prstGeom prst="rect">
              <a:avLst/>
            </a:prstGeom>
            <a:noFill/>
            <a:ln w="5715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6240162" y="2248930"/>
              <a:ext cx="4221892" cy="296562"/>
            </a:xfrm>
            <a:prstGeom prst="rect">
              <a:avLst/>
            </a:prstGeom>
            <a:noFill/>
            <a:ln w="5715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6233340" y="4642022"/>
              <a:ext cx="4221892" cy="296562"/>
            </a:xfrm>
            <a:prstGeom prst="rect">
              <a:avLst/>
            </a:prstGeom>
            <a:noFill/>
            <a:ln w="5715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1985319" y="5729417"/>
              <a:ext cx="3888259" cy="296562"/>
            </a:xfrm>
            <a:prstGeom prst="rect">
              <a:avLst/>
            </a:prstGeom>
            <a:noFill/>
            <a:ln w="5715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8809712" y="1753097"/>
            <a:ext cx="3122733" cy="369331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장소별</a:t>
            </a:r>
            <a:r>
              <a:rPr lang="ko-KR" altLang="en-US" dirty="0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범죄 건수 조사결과</a:t>
            </a:r>
            <a:r>
              <a:rPr lang="en-US" altLang="ko-KR" dirty="0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, </a:t>
            </a:r>
          </a:p>
          <a:p>
            <a:endParaRPr lang="en-US" altLang="ko-KR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dirty="0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2019</a:t>
            </a:r>
            <a:r>
              <a:rPr lang="ko-KR" altLang="en-US" dirty="0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년 기준</a:t>
            </a:r>
            <a:r>
              <a:rPr lang="en-US" altLang="ko-KR" dirty="0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, </a:t>
            </a:r>
            <a:r>
              <a:rPr lang="ko-KR" altLang="en-US" dirty="0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강력범죄 별로 발생장소에 유의미한 차이가 존재함</a:t>
            </a:r>
            <a:endParaRPr lang="en-US" altLang="ko-KR" dirty="0" smtClean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marL="285750" indent="-285750">
              <a:buFontTx/>
              <a:buChar char="-"/>
            </a:pPr>
            <a:endParaRPr lang="en-US" altLang="ko-KR" dirty="0" smtClean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성폭력은 유흥접객업소</a:t>
            </a:r>
            <a:r>
              <a:rPr lang="en-US" altLang="ko-KR" dirty="0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, </a:t>
            </a:r>
            <a:r>
              <a:rPr lang="ko-KR" altLang="en-US" dirty="0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강도는 노상</a:t>
            </a:r>
            <a:r>
              <a:rPr lang="en-US" altLang="ko-KR" dirty="0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(</a:t>
            </a:r>
            <a:r>
              <a:rPr lang="ko-KR" altLang="en-US" dirty="0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길거리</a:t>
            </a:r>
            <a:r>
              <a:rPr lang="en-US" altLang="ko-KR" dirty="0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)</a:t>
            </a:r>
            <a:r>
              <a:rPr lang="ko-KR" altLang="en-US" dirty="0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에서</a:t>
            </a:r>
            <a:r>
              <a:rPr lang="en-US" altLang="ko-KR" dirty="0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, </a:t>
            </a:r>
            <a:r>
              <a:rPr lang="ko-KR" altLang="en-US" dirty="0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살인</a:t>
            </a:r>
            <a:r>
              <a:rPr lang="en-US" altLang="ko-KR" dirty="0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/</a:t>
            </a:r>
            <a:r>
              <a:rPr lang="ko-KR" altLang="en-US" dirty="0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방화는 연립다세대 아파트에서 가장 많이 발생</a:t>
            </a:r>
            <a:endParaRPr lang="en-US" altLang="ko-KR" dirty="0" smtClean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marL="285750" indent="-285750">
              <a:buFontTx/>
              <a:buChar char="-"/>
            </a:pPr>
            <a:endParaRPr lang="en-US" altLang="ko-KR" dirty="0" smtClean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그 외에 단독주택에서 </a:t>
            </a:r>
            <a:r>
              <a:rPr lang="en-US" altLang="ko-KR" dirty="0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4</a:t>
            </a:r>
            <a:r>
              <a:rPr lang="ko-KR" altLang="en-US" dirty="0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대 강력범죄 발생 건수가 높았음</a:t>
            </a:r>
            <a:endParaRPr lang="ko-KR" altLang="en-US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18367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BB9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623392" y="116632"/>
            <a:ext cx="10585176" cy="72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623392" y="764704"/>
            <a:ext cx="10585176" cy="72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평행 사변형 8"/>
          <p:cNvSpPr/>
          <p:nvPr/>
        </p:nvSpPr>
        <p:spPr>
          <a:xfrm>
            <a:off x="1524000" y="116632"/>
            <a:ext cx="648072" cy="720080"/>
          </a:xfrm>
          <a:prstGeom prst="parallelogram">
            <a:avLst>
              <a:gd name="adj" fmla="val 44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평행 사변형 11"/>
          <p:cNvSpPr/>
          <p:nvPr/>
        </p:nvSpPr>
        <p:spPr>
          <a:xfrm>
            <a:off x="2173625" y="116632"/>
            <a:ext cx="648072" cy="720080"/>
          </a:xfrm>
          <a:prstGeom prst="parallelogram">
            <a:avLst>
              <a:gd name="adj" fmla="val 44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평행 사변형 12"/>
          <p:cNvSpPr/>
          <p:nvPr/>
        </p:nvSpPr>
        <p:spPr>
          <a:xfrm>
            <a:off x="2823250" y="116632"/>
            <a:ext cx="648072" cy="720080"/>
          </a:xfrm>
          <a:prstGeom prst="parallelogram">
            <a:avLst>
              <a:gd name="adj" fmla="val 44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평행 사변형 13"/>
          <p:cNvSpPr/>
          <p:nvPr/>
        </p:nvSpPr>
        <p:spPr>
          <a:xfrm>
            <a:off x="3472875" y="116632"/>
            <a:ext cx="648072" cy="720080"/>
          </a:xfrm>
          <a:prstGeom prst="parallelogram">
            <a:avLst>
              <a:gd name="adj" fmla="val 44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평행 사변형 14"/>
          <p:cNvSpPr/>
          <p:nvPr/>
        </p:nvSpPr>
        <p:spPr>
          <a:xfrm>
            <a:off x="4122500" y="116632"/>
            <a:ext cx="648072" cy="720080"/>
          </a:xfrm>
          <a:prstGeom prst="parallelogram">
            <a:avLst>
              <a:gd name="adj" fmla="val 44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" name="평행 사변형 15"/>
          <p:cNvSpPr/>
          <p:nvPr/>
        </p:nvSpPr>
        <p:spPr>
          <a:xfrm>
            <a:off x="4772125" y="116632"/>
            <a:ext cx="648072" cy="720080"/>
          </a:xfrm>
          <a:prstGeom prst="parallelogram">
            <a:avLst>
              <a:gd name="adj" fmla="val 44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평행 사변형 16"/>
          <p:cNvSpPr/>
          <p:nvPr/>
        </p:nvSpPr>
        <p:spPr>
          <a:xfrm>
            <a:off x="5421750" y="116632"/>
            <a:ext cx="648072" cy="720080"/>
          </a:xfrm>
          <a:prstGeom prst="parallelogram">
            <a:avLst>
              <a:gd name="adj" fmla="val 44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평행 사변형 17"/>
          <p:cNvSpPr/>
          <p:nvPr/>
        </p:nvSpPr>
        <p:spPr>
          <a:xfrm>
            <a:off x="6071375" y="116632"/>
            <a:ext cx="648072" cy="720080"/>
          </a:xfrm>
          <a:prstGeom prst="parallelogram">
            <a:avLst>
              <a:gd name="adj" fmla="val 44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9" name="평행 사변형 18"/>
          <p:cNvSpPr/>
          <p:nvPr/>
        </p:nvSpPr>
        <p:spPr>
          <a:xfrm>
            <a:off x="6721000" y="116632"/>
            <a:ext cx="648072" cy="720080"/>
          </a:xfrm>
          <a:prstGeom prst="parallelogram">
            <a:avLst>
              <a:gd name="adj" fmla="val 44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0" name="평행 사변형 19"/>
          <p:cNvSpPr/>
          <p:nvPr/>
        </p:nvSpPr>
        <p:spPr>
          <a:xfrm>
            <a:off x="7370625" y="116632"/>
            <a:ext cx="648072" cy="720080"/>
          </a:xfrm>
          <a:prstGeom prst="parallelogram">
            <a:avLst>
              <a:gd name="adj" fmla="val 44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1" name="평행 사변형 20"/>
          <p:cNvSpPr/>
          <p:nvPr/>
        </p:nvSpPr>
        <p:spPr>
          <a:xfrm>
            <a:off x="8020250" y="116632"/>
            <a:ext cx="648072" cy="720080"/>
          </a:xfrm>
          <a:prstGeom prst="parallelogram">
            <a:avLst>
              <a:gd name="adj" fmla="val 44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2" name="평행 사변형 21"/>
          <p:cNvSpPr/>
          <p:nvPr/>
        </p:nvSpPr>
        <p:spPr>
          <a:xfrm>
            <a:off x="8669875" y="116632"/>
            <a:ext cx="648072" cy="720080"/>
          </a:xfrm>
          <a:prstGeom prst="parallelogram">
            <a:avLst>
              <a:gd name="adj" fmla="val 44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3" name="평행 사변형 22"/>
          <p:cNvSpPr/>
          <p:nvPr/>
        </p:nvSpPr>
        <p:spPr>
          <a:xfrm>
            <a:off x="9319500" y="116632"/>
            <a:ext cx="648072" cy="720080"/>
          </a:xfrm>
          <a:prstGeom prst="parallelogram">
            <a:avLst>
              <a:gd name="adj" fmla="val 44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4" name="평행 사변형 23"/>
          <p:cNvSpPr/>
          <p:nvPr/>
        </p:nvSpPr>
        <p:spPr>
          <a:xfrm>
            <a:off x="9969128" y="116632"/>
            <a:ext cx="648072" cy="720080"/>
          </a:xfrm>
          <a:prstGeom prst="parallelogram">
            <a:avLst>
              <a:gd name="adj" fmla="val 44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623392" y="188641"/>
            <a:ext cx="10585176" cy="576073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775520" y="274928"/>
            <a:ext cx="94039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나눔바른고딕" pitchFamily="50" charset="-127"/>
                <a:ea typeface="나눔바른고딕" pitchFamily="50" charset="-127"/>
              </a:rPr>
              <a:t>3. </a:t>
            </a:r>
            <a:r>
              <a:rPr lang="ko-KR" altLang="en-US" sz="2400" b="1" dirty="0" smtClean="0">
                <a:latin typeface="나눔바른고딕" pitchFamily="50" charset="-127"/>
                <a:ea typeface="나눔바른고딕" pitchFamily="50" charset="-127"/>
              </a:rPr>
              <a:t>시현 영상</a:t>
            </a:r>
            <a:r>
              <a:rPr lang="en-US" altLang="ko-KR" sz="2400" b="1" dirty="0" smtClean="0">
                <a:latin typeface="나눔바른고딕" pitchFamily="50" charset="-127"/>
                <a:ea typeface="나눔바른고딕" pitchFamily="50" charset="-127"/>
              </a:rPr>
              <a:t>: </a:t>
            </a:r>
            <a:r>
              <a:rPr lang="ko-KR" altLang="en-US" sz="2400" b="1" dirty="0" smtClean="0">
                <a:latin typeface="나눔바른고딕" pitchFamily="50" charset="-127"/>
                <a:ea typeface="나눔바른고딕" pitchFamily="50" charset="-127"/>
              </a:rPr>
              <a:t>지역</a:t>
            </a:r>
            <a:endParaRPr lang="ko-KR" altLang="en-US" sz="2400" b="1" dirty="0"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3" name="시현영상_지역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23392" y="1058791"/>
            <a:ext cx="10585176" cy="5066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433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BB9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623392" y="116632"/>
            <a:ext cx="10585176" cy="72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623392" y="764704"/>
            <a:ext cx="10585176" cy="72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평행 사변형 8"/>
          <p:cNvSpPr/>
          <p:nvPr/>
        </p:nvSpPr>
        <p:spPr>
          <a:xfrm>
            <a:off x="1524000" y="116632"/>
            <a:ext cx="648072" cy="720080"/>
          </a:xfrm>
          <a:prstGeom prst="parallelogram">
            <a:avLst>
              <a:gd name="adj" fmla="val 44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평행 사변형 11"/>
          <p:cNvSpPr/>
          <p:nvPr/>
        </p:nvSpPr>
        <p:spPr>
          <a:xfrm>
            <a:off x="2173625" y="116632"/>
            <a:ext cx="648072" cy="720080"/>
          </a:xfrm>
          <a:prstGeom prst="parallelogram">
            <a:avLst>
              <a:gd name="adj" fmla="val 44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평행 사변형 12"/>
          <p:cNvSpPr/>
          <p:nvPr/>
        </p:nvSpPr>
        <p:spPr>
          <a:xfrm>
            <a:off x="2823250" y="116632"/>
            <a:ext cx="648072" cy="720080"/>
          </a:xfrm>
          <a:prstGeom prst="parallelogram">
            <a:avLst>
              <a:gd name="adj" fmla="val 44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평행 사변형 13"/>
          <p:cNvSpPr/>
          <p:nvPr/>
        </p:nvSpPr>
        <p:spPr>
          <a:xfrm>
            <a:off x="3472875" y="116632"/>
            <a:ext cx="648072" cy="720080"/>
          </a:xfrm>
          <a:prstGeom prst="parallelogram">
            <a:avLst>
              <a:gd name="adj" fmla="val 44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평행 사변형 14"/>
          <p:cNvSpPr/>
          <p:nvPr/>
        </p:nvSpPr>
        <p:spPr>
          <a:xfrm>
            <a:off x="4122500" y="116632"/>
            <a:ext cx="648072" cy="720080"/>
          </a:xfrm>
          <a:prstGeom prst="parallelogram">
            <a:avLst>
              <a:gd name="adj" fmla="val 44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" name="평행 사변형 15"/>
          <p:cNvSpPr/>
          <p:nvPr/>
        </p:nvSpPr>
        <p:spPr>
          <a:xfrm>
            <a:off x="4772125" y="116632"/>
            <a:ext cx="648072" cy="720080"/>
          </a:xfrm>
          <a:prstGeom prst="parallelogram">
            <a:avLst>
              <a:gd name="adj" fmla="val 44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평행 사변형 16"/>
          <p:cNvSpPr/>
          <p:nvPr/>
        </p:nvSpPr>
        <p:spPr>
          <a:xfrm>
            <a:off x="5421750" y="116632"/>
            <a:ext cx="648072" cy="720080"/>
          </a:xfrm>
          <a:prstGeom prst="parallelogram">
            <a:avLst>
              <a:gd name="adj" fmla="val 44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평행 사변형 17"/>
          <p:cNvSpPr/>
          <p:nvPr/>
        </p:nvSpPr>
        <p:spPr>
          <a:xfrm>
            <a:off x="6071375" y="116632"/>
            <a:ext cx="648072" cy="720080"/>
          </a:xfrm>
          <a:prstGeom prst="parallelogram">
            <a:avLst>
              <a:gd name="adj" fmla="val 44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9" name="평행 사변형 18"/>
          <p:cNvSpPr/>
          <p:nvPr/>
        </p:nvSpPr>
        <p:spPr>
          <a:xfrm>
            <a:off x="6721000" y="116632"/>
            <a:ext cx="648072" cy="720080"/>
          </a:xfrm>
          <a:prstGeom prst="parallelogram">
            <a:avLst>
              <a:gd name="adj" fmla="val 44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0" name="평행 사변형 19"/>
          <p:cNvSpPr/>
          <p:nvPr/>
        </p:nvSpPr>
        <p:spPr>
          <a:xfrm>
            <a:off x="7370625" y="116632"/>
            <a:ext cx="648072" cy="720080"/>
          </a:xfrm>
          <a:prstGeom prst="parallelogram">
            <a:avLst>
              <a:gd name="adj" fmla="val 44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1" name="평행 사변형 20"/>
          <p:cNvSpPr/>
          <p:nvPr/>
        </p:nvSpPr>
        <p:spPr>
          <a:xfrm>
            <a:off x="8020250" y="116632"/>
            <a:ext cx="648072" cy="720080"/>
          </a:xfrm>
          <a:prstGeom prst="parallelogram">
            <a:avLst>
              <a:gd name="adj" fmla="val 44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2" name="평행 사변형 21"/>
          <p:cNvSpPr/>
          <p:nvPr/>
        </p:nvSpPr>
        <p:spPr>
          <a:xfrm>
            <a:off x="8669875" y="116632"/>
            <a:ext cx="648072" cy="720080"/>
          </a:xfrm>
          <a:prstGeom prst="parallelogram">
            <a:avLst>
              <a:gd name="adj" fmla="val 44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3" name="평행 사변형 22"/>
          <p:cNvSpPr/>
          <p:nvPr/>
        </p:nvSpPr>
        <p:spPr>
          <a:xfrm>
            <a:off x="9319500" y="116632"/>
            <a:ext cx="648072" cy="720080"/>
          </a:xfrm>
          <a:prstGeom prst="parallelogram">
            <a:avLst>
              <a:gd name="adj" fmla="val 44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4" name="평행 사변형 23"/>
          <p:cNvSpPr/>
          <p:nvPr/>
        </p:nvSpPr>
        <p:spPr>
          <a:xfrm>
            <a:off x="9969128" y="116632"/>
            <a:ext cx="648072" cy="720080"/>
          </a:xfrm>
          <a:prstGeom prst="parallelogram">
            <a:avLst>
              <a:gd name="adj" fmla="val 44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623392" y="188641"/>
            <a:ext cx="10585176" cy="576073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775520" y="274928"/>
            <a:ext cx="94039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나눔바른고딕" pitchFamily="50" charset="-127"/>
                <a:ea typeface="나눔바른고딕" pitchFamily="50" charset="-127"/>
              </a:rPr>
              <a:t>3</a:t>
            </a:r>
            <a:r>
              <a:rPr lang="en-US" altLang="ko-KR" sz="2400" b="1" dirty="0" smtClean="0">
                <a:latin typeface="나눔바른고딕" pitchFamily="50" charset="-127"/>
                <a:ea typeface="나눔바른고딕" pitchFamily="50" charset="-127"/>
              </a:rPr>
              <a:t>. </a:t>
            </a:r>
            <a:r>
              <a:rPr lang="ko-KR" altLang="en-US" sz="2400" b="1" dirty="0" smtClean="0">
                <a:latin typeface="나눔바른고딕" pitchFamily="50" charset="-127"/>
                <a:ea typeface="나눔바른고딕" pitchFamily="50" charset="-127"/>
              </a:rPr>
              <a:t>현황 분석</a:t>
            </a:r>
            <a:r>
              <a:rPr lang="en-US" altLang="ko-KR" sz="2400" b="1" dirty="0" smtClean="0">
                <a:latin typeface="나눔바른고딕" pitchFamily="50" charset="-127"/>
                <a:ea typeface="나눔바른고딕" pitchFamily="50" charset="-127"/>
              </a:rPr>
              <a:t>: </a:t>
            </a:r>
            <a:r>
              <a:rPr lang="ko-KR" altLang="en-US" sz="2400" b="1" dirty="0" smtClean="0">
                <a:latin typeface="나눔바른고딕" pitchFamily="50" charset="-127"/>
                <a:ea typeface="나눔바른고딕" pitchFamily="50" charset="-127"/>
              </a:rPr>
              <a:t>지역</a:t>
            </a:r>
            <a:endParaRPr lang="ko-KR" altLang="en-US" sz="2400" b="1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304800" y="953345"/>
            <a:ext cx="8363522" cy="5645164"/>
            <a:chOff x="623390" y="1169773"/>
            <a:chExt cx="10585178" cy="5428735"/>
          </a:xfrm>
        </p:grpSpPr>
        <p:sp>
          <p:nvSpPr>
            <p:cNvPr id="10" name="직사각형 9"/>
            <p:cNvSpPr/>
            <p:nvPr/>
          </p:nvSpPr>
          <p:spPr>
            <a:xfrm>
              <a:off x="623390" y="1169773"/>
              <a:ext cx="10585178" cy="54287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1025" name="_x236892144" descr="EMB00001d28359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000" y="1778466"/>
              <a:ext cx="8878042" cy="47295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/>
            <p:cNvSpPr txBox="1"/>
            <p:nvPr/>
          </p:nvSpPr>
          <p:spPr>
            <a:xfrm>
              <a:off x="753826" y="1312537"/>
              <a:ext cx="2700764" cy="310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5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범죄발생지 </a:t>
              </a:r>
              <a:r>
                <a:rPr lang="en-US" altLang="ko-KR" sz="15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– 2019</a:t>
              </a:r>
              <a:r>
                <a:rPr lang="ko-KR" altLang="en-US" sz="15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년도</a:t>
              </a:r>
              <a:endParaRPr lang="ko-KR" altLang="en-US" sz="15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1664043" y="2141837"/>
              <a:ext cx="4110681" cy="304801"/>
            </a:xfrm>
            <a:prstGeom prst="rect">
              <a:avLst/>
            </a:prstGeom>
            <a:noFill/>
            <a:ln w="5715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1919415" y="5799438"/>
              <a:ext cx="3855309" cy="259492"/>
            </a:xfrm>
            <a:prstGeom prst="rect">
              <a:avLst/>
            </a:prstGeom>
            <a:noFill/>
            <a:ln w="5715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6400800" y="3447535"/>
              <a:ext cx="3805881" cy="234780"/>
            </a:xfrm>
            <a:prstGeom prst="rect">
              <a:avLst/>
            </a:prstGeom>
            <a:noFill/>
            <a:ln w="5715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6400800" y="5857103"/>
              <a:ext cx="3805881" cy="201828"/>
            </a:xfrm>
            <a:prstGeom prst="rect">
              <a:avLst/>
            </a:prstGeom>
            <a:noFill/>
            <a:ln w="5715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8809712" y="1873416"/>
            <a:ext cx="3139440" cy="369331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지역별 범죄 건수 조사결과</a:t>
            </a:r>
            <a:r>
              <a:rPr lang="en-US" altLang="ko-KR" dirty="0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, </a:t>
            </a:r>
          </a:p>
          <a:p>
            <a:endParaRPr lang="en-US" altLang="ko-KR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dirty="0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2019</a:t>
            </a:r>
            <a:r>
              <a:rPr lang="ko-KR" altLang="en-US" dirty="0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년 기준</a:t>
            </a:r>
            <a:r>
              <a:rPr lang="en-US" altLang="ko-KR" dirty="0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, </a:t>
            </a:r>
            <a:r>
              <a:rPr lang="ko-KR" altLang="en-US" dirty="0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인구수가 많은 서울특별시와 경기도에서 강력범죄 발생건수가 높았음</a:t>
            </a:r>
            <a:endParaRPr lang="en-US" altLang="ko-KR" dirty="0" smtClean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marL="285750" indent="-285750">
              <a:buFontTx/>
              <a:buChar char="-"/>
            </a:pPr>
            <a:endParaRPr lang="en-US" altLang="ko-KR" dirty="0" smtClean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성폭력은 서울특별시가</a:t>
            </a:r>
            <a:r>
              <a:rPr lang="en-US" altLang="ko-KR" dirty="0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, </a:t>
            </a:r>
            <a:r>
              <a:rPr lang="ko-KR" altLang="en-US" dirty="0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살인</a:t>
            </a:r>
            <a:r>
              <a:rPr lang="en-US" altLang="ko-KR" dirty="0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/</a:t>
            </a:r>
            <a:r>
              <a:rPr lang="ko-KR" altLang="en-US" dirty="0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강도</a:t>
            </a:r>
            <a:r>
              <a:rPr lang="en-US" altLang="ko-KR" dirty="0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/</a:t>
            </a:r>
            <a:r>
              <a:rPr lang="ko-KR" altLang="en-US" dirty="0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방화는 경기도가 가장 높은 건수를 기록</a:t>
            </a:r>
            <a:endParaRPr lang="en-US" altLang="ko-KR" dirty="0" smtClean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marL="285750" indent="-285750">
              <a:buFontTx/>
              <a:buChar char="-"/>
            </a:pPr>
            <a:endParaRPr lang="en-US" altLang="ko-KR" dirty="0" smtClean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전체 범죄 발생 건수는  성폭력이 살인</a:t>
            </a:r>
            <a:r>
              <a:rPr lang="en-US" altLang="ko-KR" dirty="0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/</a:t>
            </a:r>
            <a:r>
              <a:rPr lang="ko-KR" altLang="en-US" dirty="0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강도</a:t>
            </a:r>
            <a:r>
              <a:rPr lang="en-US" altLang="ko-KR" dirty="0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/</a:t>
            </a:r>
            <a:r>
              <a:rPr lang="ko-KR" altLang="en-US" dirty="0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방화보다 압도적으로 많음</a:t>
            </a:r>
            <a:endParaRPr lang="ko-KR" altLang="en-US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79579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BB9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623392" y="116632"/>
            <a:ext cx="10585176" cy="72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623392" y="764704"/>
            <a:ext cx="10585176" cy="72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평행 사변형 8"/>
          <p:cNvSpPr/>
          <p:nvPr/>
        </p:nvSpPr>
        <p:spPr>
          <a:xfrm>
            <a:off x="1524000" y="116632"/>
            <a:ext cx="648072" cy="720080"/>
          </a:xfrm>
          <a:prstGeom prst="parallelogram">
            <a:avLst>
              <a:gd name="adj" fmla="val 44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평행 사변형 11"/>
          <p:cNvSpPr/>
          <p:nvPr/>
        </p:nvSpPr>
        <p:spPr>
          <a:xfrm>
            <a:off x="2173625" y="116632"/>
            <a:ext cx="648072" cy="720080"/>
          </a:xfrm>
          <a:prstGeom prst="parallelogram">
            <a:avLst>
              <a:gd name="adj" fmla="val 44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평행 사변형 12"/>
          <p:cNvSpPr/>
          <p:nvPr/>
        </p:nvSpPr>
        <p:spPr>
          <a:xfrm>
            <a:off x="2823250" y="116632"/>
            <a:ext cx="648072" cy="720080"/>
          </a:xfrm>
          <a:prstGeom prst="parallelogram">
            <a:avLst>
              <a:gd name="adj" fmla="val 44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평행 사변형 13"/>
          <p:cNvSpPr/>
          <p:nvPr/>
        </p:nvSpPr>
        <p:spPr>
          <a:xfrm>
            <a:off x="3472875" y="116632"/>
            <a:ext cx="648072" cy="720080"/>
          </a:xfrm>
          <a:prstGeom prst="parallelogram">
            <a:avLst>
              <a:gd name="adj" fmla="val 44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평행 사변형 14"/>
          <p:cNvSpPr/>
          <p:nvPr/>
        </p:nvSpPr>
        <p:spPr>
          <a:xfrm>
            <a:off x="4122500" y="116632"/>
            <a:ext cx="648072" cy="720080"/>
          </a:xfrm>
          <a:prstGeom prst="parallelogram">
            <a:avLst>
              <a:gd name="adj" fmla="val 44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" name="평행 사변형 15"/>
          <p:cNvSpPr/>
          <p:nvPr/>
        </p:nvSpPr>
        <p:spPr>
          <a:xfrm>
            <a:off x="4772125" y="116632"/>
            <a:ext cx="648072" cy="720080"/>
          </a:xfrm>
          <a:prstGeom prst="parallelogram">
            <a:avLst>
              <a:gd name="adj" fmla="val 44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평행 사변형 16"/>
          <p:cNvSpPr/>
          <p:nvPr/>
        </p:nvSpPr>
        <p:spPr>
          <a:xfrm>
            <a:off x="5421750" y="116632"/>
            <a:ext cx="648072" cy="720080"/>
          </a:xfrm>
          <a:prstGeom prst="parallelogram">
            <a:avLst>
              <a:gd name="adj" fmla="val 44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평행 사변형 17"/>
          <p:cNvSpPr/>
          <p:nvPr/>
        </p:nvSpPr>
        <p:spPr>
          <a:xfrm>
            <a:off x="6071375" y="116632"/>
            <a:ext cx="648072" cy="720080"/>
          </a:xfrm>
          <a:prstGeom prst="parallelogram">
            <a:avLst>
              <a:gd name="adj" fmla="val 44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9" name="평행 사변형 18"/>
          <p:cNvSpPr/>
          <p:nvPr/>
        </p:nvSpPr>
        <p:spPr>
          <a:xfrm>
            <a:off x="6721000" y="116632"/>
            <a:ext cx="648072" cy="720080"/>
          </a:xfrm>
          <a:prstGeom prst="parallelogram">
            <a:avLst>
              <a:gd name="adj" fmla="val 44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0" name="평행 사변형 19"/>
          <p:cNvSpPr/>
          <p:nvPr/>
        </p:nvSpPr>
        <p:spPr>
          <a:xfrm>
            <a:off x="7370625" y="116632"/>
            <a:ext cx="648072" cy="720080"/>
          </a:xfrm>
          <a:prstGeom prst="parallelogram">
            <a:avLst>
              <a:gd name="adj" fmla="val 44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1" name="평행 사변형 20"/>
          <p:cNvSpPr/>
          <p:nvPr/>
        </p:nvSpPr>
        <p:spPr>
          <a:xfrm>
            <a:off x="8020250" y="116632"/>
            <a:ext cx="648072" cy="720080"/>
          </a:xfrm>
          <a:prstGeom prst="parallelogram">
            <a:avLst>
              <a:gd name="adj" fmla="val 44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2" name="평행 사변형 21"/>
          <p:cNvSpPr/>
          <p:nvPr/>
        </p:nvSpPr>
        <p:spPr>
          <a:xfrm>
            <a:off x="8669875" y="116632"/>
            <a:ext cx="648072" cy="720080"/>
          </a:xfrm>
          <a:prstGeom prst="parallelogram">
            <a:avLst>
              <a:gd name="adj" fmla="val 44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3" name="평행 사변형 22"/>
          <p:cNvSpPr/>
          <p:nvPr/>
        </p:nvSpPr>
        <p:spPr>
          <a:xfrm>
            <a:off x="9319500" y="116632"/>
            <a:ext cx="648072" cy="720080"/>
          </a:xfrm>
          <a:prstGeom prst="parallelogram">
            <a:avLst>
              <a:gd name="adj" fmla="val 44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4" name="평행 사변형 23"/>
          <p:cNvSpPr/>
          <p:nvPr/>
        </p:nvSpPr>
        <p:spPr>
          <a:xfrm>
            <a:off x="9969128" y="116632"/>
            <a:ext cx="648072" cy="720080"/>
          </a:xfrm>
          <a:prstGeom prst="parallelogram">
            <a:avLst>
              <a:gd name="adj" fmla="val 44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623392" y="188641"/>
            <a:ext cx="10585176" cy="576073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775520" y="274928"/>
            <a:ext cx="94039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나눔바른고딕" pitchFamily="50" charset="-127"/>
                <a:ea typeface="나눔바른고딕" pitchFamily="50" charset="-127"/>
              </a:rPr>
              <a:t>3. </a:t>
            </a:r>
            <a:r>
              <a:rPr lang="ko-KR" altLang="en-US" sz="2400" b="1" dirty="0" smtClean="0">
                <a:latin typeface="나눔바른고딕" pitchFamily="50" charset="-127"/>
                <a:ea typeface="나눔바른고딕" pitchFamily="50" charset="-127"/>
              </a:rPr>
              <a:t>시현 영상</a:t>
            </a:r>
            <a:r>
              <a:rPr lang="en-US" altLang="ko-KR" sz="2400" b="1" dirty="0" smtClean="0">
                <a:latin typeface="나눔바른고딕" pitchFamily="50" charset="-127"/>
                <a:ea typeface="나눔바른고딕" pitchFamily="50" charset="-127"/>
              </a:rPr>
              <a:t>: </a:t>
            </a:r>
            <a:r>
              <a:rPr lang="ko-KR" altLang="en-US" sz="2400" b="1" dirty="0" smtClean="0">
                <a:latin typeface="나눔바른고딕" pitchFamily="50" charset="-127"/>
                <a:ea typeface="나눔바른고딕" pitchFamily="50" charset="-127"/>
              </a:rPr>
              <a:t>지역 </a:t>
            </a:r>
            <a:r>
              <a:rPr lang="ko-KR" altLang="en-US" sz="2400" b="1" dirty="0" err="1" smtClean="0">
                <a:latin typeface="나눔바른고딕" pitchFamily="50" charset="-127"/>
                <a:ea typeface="나눔바른고딕" pitchFamily="50" charset="-127"/>
              </a:rPr>
              <a:t>인터랙티브</a:t>
            </a:r>
            <a:r>
              <a:rPr lang="ko-KR" altLang="en-US" sz="2400" b="1" dirty="0" smtClean="0"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sz="2400" b="1" dirty="0" err="1" smtClean="0">
                <a:latin typeface="나눔바른고딕" pitchFamily="50" charset="-127"/>
                <a:ea typeface="나눔바른고딕" pitchFamily="50" charset="-127"/>
              </a:rPr>
              <a:t>맵</a:t>
            </a:r>
            <a:endParaRPr lang="ko-KR" altLang="en-US" sz="2400" b="1" dirty="0"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10" name="시현영상_맵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23392" y="1104445"/>
            <a:ext cx="10585176" cy="51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253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BB9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623392" y="116632"/>
            <a:ext cx="10585176" cy="72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623392" y="764704"/>
            <a:ext cx="10585176" cy="72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평행 사변형 8"/>
          <p:cNvSpPr/>
          <p:nvPr/>
        </p:nvSpPr>
        <p:spPr>
          <a:xfrm>
            <a:off x="1524000" y="116632"/>
            <a:ext cx="648072" cy="720080"/>
          </a:xfrm>
          <a:prstGeom prst="parallelogram">
            <a:avLst>
              <a:gd name="adj" fmla="val 44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평행 사변형 11"/>
          <p:cNvSpPr/>
          <p:nvPr/>
        </p:nvSpPr>
        <p:spPr>
          <a:xfrm>
            <a:off x="2173625" y="116632"/>
            <a:ext cx="648072" cy="720080"/>
          </a:xfrm>
          <a:prstGeom prst="parallelogram">
            <a:avLst>
              <a:gd name="adj" fmla="val 44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평행 사변형 12"/>
          <p:cNvSpPr/>
          <p:nvPr/>
        </p:nvSpPr>
        <p:spPr>
          <a:xfrm>
            <a:off x="2823250" y="116632"/>
            <a:ext cx="648072" cy="720080"/>
          </a:xfrm>
          <a:prstGeom prst="parallelogram">
            <a:avLst>
              <a:gd name="adj" fmla="val 44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평행 사변형 13"/>
          <p:cNvSpPr/>
          <p:nvPr/>
        </p:nvSpPr>
        <p:spPr>
          <a:xfrm>
            <a:off x="3472875" y="116632"/>
            <a:ext cx="648072" cy="720080"/>
          </a:xfrm>
          <a:prstGeom prst="parallelogram">
            <a:avLst>
              <a:gd name="adj" fmla="val 44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평행 사변형 14"/>
          <p:cNvSpPr/>
          <p:nvPr/>
        </p:nvSpPr>
        <p:spPr>
          <a:xfrm>
            <a:off x="4122500" y="116632"/>
            <a:ext cx="648072" cy="720080"/>
          </a:xfrm>
          <a:prstGeom prst="parallelogram">
            <a:avLst>
              <a:gd name="adj" fmla="val 44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" name="평행 사변형 15"/>
          <p:cNvSpPr/>
          <p:nvPr/>
        </p:nvSpPr>
        <p:spPr>
          <a:xfrm>
            <a:off x="4772125" y="116632"/>
            <a:ext cx="648072" cy="720080"/>
          </a:xfrm>
          <a:prstGeom prst="parallelogram">
            <a:avLst>
              <a:gd name="adj" fmla="val 44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평행 사변형 16"/>
          <p:cNvSpPr/>
          <p:nvPr/>
        </p:nvSpPr>
        <p:spPr>
          <a:xfrm>
            <a:off x="5421750" y="116632"/>
            <a:ext cx="648072" cy="720080"/>
          </a:xfrm>
          <a:prstGeom prst="parallelogram">
            <a:avLst>
              <a:gd name="adj" fmla="val 44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평행 사변형 17"/>
          <p:cNvSpPr/>
          <p:nvPr/>
        </p:nvSpPr>
        <p:spPr>
          <a:xfrm>
            <a:off x="6071375" y="116632"/>
            <a:ext cx="648072" cy="720080"/>
          </a:xfrm>
          <a:prstGeom prst="parallelogram">
            <a:avLst>
              <a:gd name="adj" fmla="val 44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9" name="평행 사변형 18"/>
          <p:cNvSpPr/>
          <p:nvPr/>
        </p:nvSpPr>
        <p:spPr>
          <a:xfrm>
            <a:off x="6721000" y="116632"/>
            <a:ext cx="648072" cy="720080"/>
          </a:xfrm>
          <a:prstGeom prst="parallelogram">
            <a:avLst>
              <a:gd name="adj" fmla="val 44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0" name="평행 사변형 19"/>
          <p:cNvSpPr/>
          <p:nvPr/>
        </p:nvSpPr>
        <p:spPr>
          <a:xfrm>
            <a:off x="7370625" y="116632"/>
            <a:ext cx="648072" cy="720080"/>
          </a:xfrm>
          <a:prstGeom prst="parallelogram">
            <a:avLst>
              <a:gd name="adj" fmla="val 44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1" name="평행 사변형 20"/>
          <p:cNvSpPr/>
          <p:nvPr/>
        </p:nvSpPr>
        <p:spPr>
          <a:xfrm>
            <a:off x="8020250" y="116632"/>
            <a:ext cx="648072" cy="720080"/>
          </a:xfrm>
          <a:prstGeom prst="parallelogram">
            <a:avLst>
              <a:gd name="adj" fmla="val 44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2" name="평행 사변형 21"/>
          <p:cNvSpPr/>
          <p:nvPr/>
        </p:nvSpPr>
        <p:spPr>
          <a:xfrm>
            <a:off x="8669875" y="116632"/>
            <a:ext cx="648072" cy="720080"/>
          </a:xfrm>
          <a:prstGeom prst="parallelogram">
            <a:avLst>
              <a:gd name="adj" fmla="val 44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3" name="평행 사변형 22"/>
          <p:cNvSpPr/>
          <p:nvPr/>
        </p:nvSpPr>
        <p:spPr>
          <a:xfrm>
            <a:off x="9319500" y="116632"/>
            <a:ext cx="648072" cy="720080"/>
          </a:xfrm>
          <a:prstGeom prst="parallelogram">
            <a:avLst>
              <a:gd name="adj" fmla="val 44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4" name="평행 사변형 23"/>
          <p:cNvSpPr/>
          <p:nvPr/>
        </p:nvSpPr>
        <p:spPr>
          <a:xfrm>
            <a:off x="9969128" y="116632"/>
            <a:ext cx="648072" cy="720080"/>
          </a:xfrm>
          <a:prstGeom prst="parallelogram">
            <a:avLst>
              <a:gd name="adj" fmla="val 44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623392" y="188641"/>
            <a:ext cx="10585176" cy="576073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775520" y="274928"/>
            <a:ext cx="94039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latin typeface="나눔바른고딕" pitchFamily="50" charset="-127"/>
                <a:ea typeface="나눔바른고딕" pitchFamily="50" charset="-127"/>
              </a:rPr>
              <a:t>3. </a:t>
            </a:r>
            <a:r>
              <a:rPr lang="ko-KR" altLang="en-US" sz="2400" b="1" dirty="0" smtClean="0">
                <a:latin typeface="나눔바른고딕" pitchFamily="50" charset="-127"/>
                <a:ea typeface="나눔바른고딕" pitchFamily="50" charset="-127"/>
              </a:rPr>
              <a:t>현황 분석</a:t>
            </a:r>
            <a:r>
              <a:rPr lang="en-US" altLang="ko-KR" sz="2400" b="1" dirty="0" smtClean="0">
                <a:latin typeface="나눔바른고딕" pitchFamily="50" charset="-127"/>
                <a:ea typeface="나눔바른고딕" pitchFamily="50" charset="-127"/>
              </a:rPr>
              <a:t>: </a:t>
            </a:r>
            <a:r>
              <a:rPr lang="ko-KR" altLang="en-US" sz="2400" b="1" dirty="0">
                <a:latin typeface="나눔바른고딕" pitchFamily="50" charset="-127"/>
                <a:ea typeface="나눔바른고딕" pitchFamily="50" charset="-127"/>
              </a:rPr>
              <a:t>지역 </a:t>
            </a:r>
            <a:r>
              <a:rPr lang="ko-KR" altLang="en-US" sz="2400" b="1" dirty="0" err="1">
                <a:latin typeface="나눔바른고딕" pitchFamily="50" charset="-127"/>
                <a:ea typeface="나눔바른고딕" pitchFamily="50" charset="-127"/>
              </a:rPr>
              <a:t>인터랙티브</a:t>
            </a:r>
            <a:r>
              <a:rPr lang="ko-KR" altLang="en-US" sz="2400" b="1" dirty="0"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sz="2400" b="1" dirty="0" err="1">
                <a:latin typeface="나눔바른고딕" pitchFamily="50" charset="-127"/>
                <a:ea typeface="나눔바른고딕" pitchFamily="50" charset="-127"/>
              </a:rPr>
              <a:t>맵</a:t>
            </a:r>
            <a:endParaRPr lang="ko-KR" altLang="en-US" sz="2400" b="1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98270" y="922999"/>
            <a:ext cx="8370052" cy="5725687"/>
            <a:chOff x="623390" y="1169773"/>
            <a:chExt cx="10585178" cy="5576467"/>
          </a:xfrm>
        </p:grpSpPr>
        <p:sp>
          <p:nvSpPr>
            <p:cNvPr id="10" name="직사각형 9"/>
            <p:cNvSpPr/>
            <p:nvPr/>
          </p:nvSpPr>
          <p:spPr>
            <a:xfrm>
              <a:off x="623390" y="1169773"/>
              <a:ext cx="10585178" cy="557646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753826" y="1312537"/>
              <a:ext cx="1589759" cy="3147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5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범죄발생 장소</a:t>
              </a:r>
              <a:endParaRPr lang="ko-KR" altLang="en-US" sz="15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38617" y="1255755"/>
              <a:ext cx="6606746" cy="5406069"/>
            </a:xfrm>
            <a:prstGeom prst="rect">
              <a:avLst/>
            </a:prstGeom>
          </p:spPr>
        </p:pic>
      </p:grpSp>
      <p:sp>
        <p:nvSpPr>
          <p:cNvPr id="26" name="TextBox 25"/>
          <p:cNvSpPr txBox="1"/>
          <p:nvPr/>
        </p:nvSpPr>
        <p:spPr>
          <a:xfrm>
            <a:off x="8809712" y="1753097"/>
            <a:ext cx="3122733" cy="369331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지역별 범죄 건수를 </a:t>
            </a:r>
            <a:r>
              <a:rPr lang="ko-KR" altLang="en-US" dirty="0" err="1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인터랙티브</a:t>
            </a:r>
            <a:r>
              <a:rPr lang="ko-KR" altLang="en-US" dirty="0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   </a:t>
            </a:r>
            <a:r>
              <a:rPr lang="ko-KR" altLang="en-US" dirty="0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ko-KR" altLang="en-US" dirty="0" err="1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맵으로</a:t>
            </a:r>
            <a:r>
              <a:rPr lang="ko-KR" altLang="en-US" dirty="0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ko-KR" altLang="en-US" dirty="0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확인한 결과</a:t>
            </a:r>
            <a:r>
              <a:rPr lang="en-US" altLang="ko-KR" dirty="0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, </a:t>
            </a:r>
          </a:p>
          <a:p>
            <a:endParaRPr lang="en-US" altLang="ko-KR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dirty="0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2019</a:t>
            </a:r>
            <a:r>
              <a:rPr lang="ko-KR" altLang="en-US" dirty="0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년 살인사건 기준</a:t>
            </a:r>
            <a:r>
              <a:rPr lang="en-US" altLang="ko-KR" dirty="0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, </a:t>
            </a:r>
            <a:r>
              <a:rPr lang="ko-KR" altLang="en-US" dirty="0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인구수가 가장 많은 경기도에서 살인사건 발생이 제일 많았음</a:t>
            </a:r>
            <a:endParaRPr lang="en-US" altLang="ko-KR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endParaRPr lang="en-US" altLang="ko-KR" dirty="0" smtClean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그 다음으로 서울특별시</a:t>
            </a:r>
            <a:r>
              <a:rPr lang="en-US" altLang="ko-KR" dirty="0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, </a:t>
            </a:r>
            <a:r>
              <a:rPr lang="ko-KR" altLang="en-US" dirty="0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부산광역시가 뒤를 이음</a:t>
            </a:r>
            <a:endParaRPr lang="en-US" altLang="ko-KR" dirty="0" smtClean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endParaRPr lang="en-US" altLang="ko-KR" dirty="0" smtClean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경상남도</a:t>
            </a:r>
            <a:r>
              <a:rPr lang="en-US" altLang="ko-KR" dirty="0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, </a:t>
            </a:r>
            <a:r>
              <a:rPr lang="ko-KR" altLang="en-US" dirty="0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충청남도</a:t>
            </a:r>
            <a:r>
              <a:rPr lang="en-US" altLang="ko-KR" dirty="0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, </a:t>
            </a:r>
            <a:r>
              <a:rPr lang="ko-KR" altLang="en-US" dirty="0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대구광역시도 상대적으로 높은 살인사건 건수를 보임</a:t>
            </a:r>
            <a:r>
              <a:rPr lang="en-US" altLang="ko-KR" dirty="0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389451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BB9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35"/>
          <p:cNvGrpSpPr/>
          <p:nvPr/>
        </p:nvGrpSpPr>
        <p:grpSpPr>
          <a:xfrm rot="21216479">
            <a:off x="-130212" y="5495493"/>
            <a:ext cx="12575994" cy="648064"/>
            <a:chOff x="-1044624" y="2492904"/>
            <a:chExt cx="10628040" cy="648064"/>
          </a:xfrm>
        </p:grpSpPr>
        <p:sp>
          <p:nvSpPr>
            <p:cNvPr id="25" name="직사각형 24"/>
            <p:cNvSpPr/>
            <p:nvPr/>
          </p:nvSpPr>
          <p:spPr>
            <a:xfrm>
              <a:off x="-1044624" y="2564904"/>
              <a:ext cx="10585176" cy="504056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-1044624" y="2492904"/>
              <a:ext cx="10585176" cy="720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-1044624" y="3068968"/>
              <a:ext cx="10585176" cy="720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-1001760" y="2651200"/>
              <a:ext cx="105851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latin typeface="나눔바른고딕" pitchFamily="50" charset="-127"/>
                  <a:ea typeface="나눔바른고딕" pitchFamily="50" charset="-127"/>
                </a:rPr>
                <a:t>P O L I C E    L I N E   P O L I C E    L I N E     P O L I C E    L I N E   P O L I C E    L I N E     P O L I C E    L I N E  </a:t>
              </a:r>
              <a:r>
                <a:rPr lang="en-US" altLang="ko-KR" b="1" dirty="0" smtClean="0">
                  <a:latin typeface="나눔바른고딕" pitchFamily="50" charset="-127"/>
                  <a:ea typeface="나눔바른고딕" pitchFamily="50" charset="-127"/>
                </a:rPr>
                <a:t> </a:t>
              </a:r>
              <a:endParaRPr lang="ko-KR" altLang="en-US" b="1" dirty="0">
                <a:latin typeface="나눔바른고딕" pitchFamily="50" charset="-127"/>
                <a:ea typeface="나눔바른고딕" pitchFamily="50" charset="-127"/>
              </a:endParaRPr>
            </a:p>
          </p:txBody>
        </p:sp>
      </p:grpSp>
      <p:grpSp>
        <p:nvGrpSpPr>
          <p:cNvPr id="5" name="그룹 16"/>
          <p:cNvGrpSpPr/>
          <p:nvPr/>
        </p:nvGrpSpPr>
        <p:grpSpPr>
          <a:xfrm>
            <a:off x="-191493" y="2583752"/>
            <a:ext cx="12575839" cy="1152128"/>
            <a:chOff x="-900608" y="2276872"/>
            <a:chExt cx="10585176" cy="720080"/>
          </a:xfrm>
        </p:grpSpPr>
        <p:sp>
          <p:nvSpPr>
            <p:cNvPr id="18" name="직사각형 17"/>
            <p:cNvSpPr/>
            <p:nvPr/>
          </p:nvSpPr>
          <p:spPr>
            <a:xfrm>
              <a:off x="-900608" y="2276872"/>
              <a:ext cx="10585176" cy="72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-900608" y="2924944"/>
              <a:ext cx="10585176" cy="72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0" name="평행 사변형 19"/>
            <p:cNvSpPr/>
            <p:nvPr/>
          </p:nvSpPr>
          <p:spPr>
            <a:xfrm>
              <a:off x="0" y="2276872"/>
              <a:ext cx="648072" cy="720080"/>
            </a:xfrm>
            <a:prstGeom prst="parallelogram">
              <a:avLst>
                <a:gd name="adj" fmla="val 44842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1" name="평행 사변형 20"/>
            <p:cNvSpPr/>
            <p:nvPr/>
          </p:nvSpPr>
          <p:spPr>
            <a:xfrm>
              <a:off x="649625" y="2276872"/>
              <a:ext cx="648072" cy="720080"/>
            </a:xfrm>
            <a:prstGeom prst="parallelogram">
              <a:avLst>
                <a:gd name="adj" fmla="val 44842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2" name="평행 사변형 21"/>
            <p:cNvSpPr/>
            <p:nvPr/>
          </p:nvSpPr>
          <p:spPr>
            <a:xfrm>
              <a:off x="1299250" y="2276872"/>
              <a:ext cx="648072" cy="720080"/>
            </a:xfrm>
            <a:prstGeom prst="parallelogram">
              <a:avLst>
                <a:gd name="adj" fmla="val 44842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3" name="평행 사변형 22"/>
            <p:cNvSpPr/>
            <p:nvPr/>
          </p:nvSpPr>
          <p:spPr>
            <a:xfrm>
              <a:off x="1948875" y="2276872"/>
              <a:ext cx="648072" cy="720080"/>
            </a:xfrm>
            <a:prstGeom prst="parallelogram">
              <a:avLst>
                <a:gd name="adj" fmla="val 44842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4" name="평행 사변형 23"/>
            <p:cNvSpPr/>
            <p:nvPr/>
          </p:nvSpPr>
          <p:spPr>
            <a:xfrm>
              <a:off x="2598500" y="2276872"/>
              <a:ext cx="648072" cy="720080"/>
            </a:xfrm>
            <a:prstGeom prst="parallelogram">
              <a:avLst>
                <a:gd name="adj" fmla="val 44842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6" name="평행 사변형 25"/>
            <p:cNvSpPr/>
            <p:nvPr/>
          </p:nvSpPr>
          <p:spPr>
            <a:xfrm>
              <a:off x="3248125" y="2276872"/>
              <a:ext cx="648072" cy="720080"/>
            </a:xfrm>
            <a:prstGeom prst="parallelogram">
              <a:avLst>
                <a:gd name="adj" fmla="val 44842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7" name="평행 사변형 26"/>
            <p:cNvSpPr/>
            <p:nvPr/>
          </p:nvSpPr>
          <p:spPr>
            <a:xfrm>
              <a:off x="3897750" y="2276872"/>
              <a:ext cx="648072" cy="720080"/>
            </a:xfrm>
            <a:prstGeom prst="parallelogram">
              <a:avLst>
                <a:gd name="adj" fmla="val 44842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8" name="평행 사변형 27"/>
            <p:cNvSpPr/>
            <p:nvPr/>
          </p:nvSpPr>
          <p:spPr>
            <a:xfrm>
              <a:off x="4547375" y="2276872"/>
              <a:ext cx="648072" cy="720080"/>
            </a:xfrm>
            <a:prstGeom prst="parallelogram">
              <a:avLst>
                <a:gd name="adj" fmla="val 44842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9" name="평행 사변형 28"/>
            <p:cNvSpPr/>
            <p:nvPr/>
          </p:nvSpPr>
          <p:spPr>
            <a:xfrm>
              <a:off x="5197000" y="2276872"/>
              <a:ext cx="648072" cy="720080"/>
            </a:xfrm>
            <a:prstGeom prst="parallelogram">
              <a:avLst>
                <a:gd name="adj" fmla="val 44842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0" name="평행 사변형 29"/>
            <p:cNvSpPr/>
            <p:nvPr/>
          </p:nvSpPr>
          <p:spPr>
            <a:xfrm>
              <a:off x="5846625" y="2276872"/>
              <a:ext cx="648072" cy="720080"/>
            </a:xfrm>
            <a:prstGeom prst="parallelogram">
              <a:avLst>
                <a:gd name="adj" fmla="val 44842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2" name="평행 사변형 31"/>
            <p:cNvSpPr/>
            <p:nvPr/>
          </p:nvSpPr>
          <p:spPr>
            <a:xfrm>
              <a:off x="6496250" y="2276872"/>
              <a:ext cx="648072" cy="720080"/>
            </a:xfrm>
            <a:prstGeom prst="parallelogram">
              <a:avLst>
                <a:gd name="adj" fmla="val 44842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3" name="평행 사변형 32"/>
            <p:cNvSpPr/>
            <p:nvPr/>
          </p:nvSpPr>
          <p:spPr>
            <a:xfrm>
              <a:off x="7145875" y="2276872"/>
              <a:ext cx="648072" cy="720080"/>
            </a:xfrm>
            <a:prstGeom prst="parallelogram">
              <a:avLst>
                <a:gd name="adj" fmla="val 44842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6" name="평행 사변형 35"/>
            <p:cNvSpPr/>
            <p:nvPr/>
          </p:nvSpPr>
          <p:spPr>
            <a:xfrm>
              <a:off x="7795500" y="2276872"/>
              <a:ext cx="648072" cy="720080"/>
            </a:xfrm>
            <a:prstGeom prst="parallelogram">
              <a:avLst>
                <a:gd name="adj" fmla="val 44842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7" name="평행 사변형 36"/>
            <p:cNvSpPr/>
            <p:nvPr/>
          </p:nvSpPr>
          <p:spPr>
            <a:xfrm>
              <a:off x="8445128" y="2276872"/>
              <a:ext cx="648072" cy="720080"/>
            </a:xfrm>
            <a:prstGeom prst="parallelogram">
              <a:avLst>
                <a:gd name="adj" fmla="val 44842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-900608" y="2348880"/>
              <a:ext cx="10585176" cy="576073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204955" y="2380535"/>
              <a:ext cx="8374048" cy="5193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800" b="1" dirty="0" smtClean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4. </a:t>
              </a:r>
              <a:r>
                <a:rPr lang="ko-KR" altLang="en-US" sz="4800" b="1" dirty="0" smtClean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마무리</a:t>
              </a:r>
              <a:endParaRPr lang="ko-KR" altLang="en-US" sz="4800" b="1" dirty="0"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</p:grpSp>
      <p:grpSp>
        <p:nvGrpSpPr>
          <p:cNvPr id="48" name="그룹 41"/>
          <p:cNvGrpSpPr/>
          <p:nvPr/>
        </p:nvGrpSpPr>
        <p:grpSpPr>
          <a:xfrm rot="20330457">
            <a:off x="-771313" y="842819"/>
            <a:ext cx="10410186" cy="749188"/>
            <a:chOff x="-1044624" y="2492905"/>
            <a:chExt cx="10628040" cy="648063"/>
          </a:xfrm>
        </p:grpSpPr>
        <p:sp>
          <p:nvSpPr>
            <p:cNvPr id="49" name="직사각형 48"/>
            <p:cNvSpPr/>
            <p:nvPr/>
          </p:nvSpPr>
          <p:spPr>
            <a:xfrm>
              <a:off x="-1044624" y="2564904"/>
              <a:ext cx="10585176" cy="504056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-1044624" y="2492905"/>
              <a:ext cx="10585176" cy="720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-1044624" y="3068968"/>
              <a:ext cx="10585176" cy="720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-1001760" y="2704562"/>
              <a:ext cx="10585176" cy="2626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latin typeface="나눔바른고딕" pitchFamily="50" charset="-127"/>
                  <a:ea typeface="나눔바른고딕" pitchFamily="50" charset="-127"/>
                </a:rPr>
                <a:t>P O L I C E    L I N E   P O L I C E    L I N E     P O L I C E    L I N E   P O L I C E    L I N </a:t>
              </a:r>
              <a:r>
                <a:rPr lang="en-US" altLang="ko-KR" b="1" dirty="0" smtClean="0">
                  <a:latin typeface="나눔바른고딕" pitchFamily="50" charset="-127"/>
                  <a:ea typeface="나눔바른고딕" pitchFamily="50" charset="-127"/>
                </a:rPr>
                <a:t>E</a:t>
              </a:r>
              <a:endParaRPr lang="ko-KR" altLang="en-US" b="1" dirty="0">
                <a:latin typeface="나눔바른고딕" pitchFamily="50" charset="-127"/>
                <a:ea typeface="나눔바른고딕" pitchFamily="50" charset="-127"/>
              </a:endParaRPr>
            </a:p>
          </p:txBody>
        </p:sp>
      </p:grpSp>
      <p:grpSp>
        <p:nvGrpSpPr>
          <p:cNvPr id="53" name="그룹 36"/>
          <p:cNvGrpSpPr/>
          <p:nvPr/>
        </p:nvGrpSpPr>
        <p:grpSpPr>
          <a:xfrm rot="854201">
            <a:off x="-323519" y="5464406"/>
            <a:ext cx="12413412" cy="648063"/>
            <a:chOff x="-1044624" y="2492905"/>
            <a:chExt cx="10628040" cy="648063"/>
          </a:xfrm>
        </p:grpSpPr>
        <p:sp>
          <p:nvSpPr>
            <p:cNvPr id="54" name="직사각형 53"/>
            <p:cNvSpPr/>
            <p:nvPr/>
          </p:nvSpPr>
          <p:spPr>
            <a:xfrm>
              <a:off x="-1044624" y="2564904"/>
              <a:ext cx="10585176" cy="504056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-1044624" y="2492905"/>
              <a:ext cx="10585176" cy="720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-1044624" y="3068968"/>
              <a:ext cx="10585176" cy="720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-1001760" y="2651200"/>
              <a:ext cx="105851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latin typeface="나눔바른고딕" pitchFamily="50" charset="-127"/>
                  <a:ea typeface="나눔바른고딕" pitchFamily="50" charset="-127"/>
                </a:rPr>
                <a:t>P O L I C E    L I N E   P O L I C E    L I N E     P O L I C E    L I N E   P O L I C E    L I N E </a:t>
              </a:r>
              <a:r>
                <a:rPr lang="en-US" altLang="ko-KR" b="1" dirty="0" smtClean="0">
                  <a:latin typeface="나눔바른고딕" pitchFamily="50" charset="-127"/>
                  <a:ea typeface="나눔바른고딕" pitchFamily="50" charset="-127"/>
                </a:rPr>
                <a:t> </a:t>
              </a:r>
              <a:endParaRPr lang="ko-KR" altLang="en-US" b="1" dirty="0">
                <a:latin typeface="나눔바른고딕" pitchFamily="50" charset="-127"/>
                <a:ea typeface="나눔바른고딕" pitchFamily="50" charset="-127"/>
              </a:endParaRPr>
            </a:p>
          </p:txBody>
        </p:sp>
      </p:grpSp>
      <p:grpSp>
        <p:nvGrpSpPr>
          <p:cNvPr id="58" name="그룹 35"/>
          <p:cNvGrpSpPr/>
          <p:nvPr/>
        </p:nvGrpSpPr>
        <p:grpSpPr>
          <a:xfrm rot="721666">
            <a:off x="-333052" y="1578753"/>
            <a:ext cx="14097622" cy="648064"/>
            <a:chOff x="-1044624" y="2492904"/>
            <a:chExt cx="10628040" cy="648064"/>
          </a:xfrm>
        </p:grpSpPr>
        <p:sp>
          <p:nvSpPr>
            <p:cNvPr id="59" name="직사각형 58"/>
            <p:cNvSpPr/>
            <p:nvPr/>
          </p:nvSpPr>
          <p:spPr>
            <a:xfrm>
              <a:off x="-1044624" y="2564904"/>
              <a:ext cx="10585176" cy="504056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0" name="직사각형 59"/>
            <p:cNvSpPr/>
            <p:nvPr/>
          </p:nvSpPr>
          <p:spPr>
            <a:xfrm>
              <a:off x="-1044624" y="2492904"/>
              <a:ext cx="10585176" cy="720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1" name="직사각형 60"/>
            <p:cNvSpPr/>
            <p:nvPr/>
          </p:nvSpPr>
          <p:spPr>
            <a:xfrm>
              <a:off x="-1044624" y="3068968"/>
              <a:ext cx="10585176" cy="720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-1001760" y="2651200"/>
              <a:ext cx="105851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latin typeface="나눔바른고딕" pitchFamily="50" charset="-127"/>
                  <a:ea typeface="나눔바른고딕" pitchFamily="50" charset="-127"/>
                </a:rPr>
                <a:t>P O L I C E    L I N E   P O L I C E    L I N E     P O L I C E    L I N </a:t>
              </a:r>
              <a:r>
                <a:rPr lang="en-US" altLang="ko-KR" b="1" dirty="0" smtClean="0">
                  <a:latin typeface="나눔바른고딕" pitchFamily="50" charset="-127"/>
                  <a:ea typeface="나눔바른고딕" pitchFamily="50" charset="-127"/>
                </a:rPr>
                <a:t>E   P O L I C E    L I </a:t>
              </a:r>
              <a:r>
                <a:rPr lang="en-US" altLang="ko-KR" b="1" dirty="0">
                  <a:latin typeface="나눔바른고딕" pitchFamily="50" charset="-127"/>
                  <a:ea typeface="나눔바른고딕" pitchFamily="50" charset="-127"/>
                </a:rPr>
                <a:t>N </a:t>
              </a:r>
              <a:r>
                <a:rPr lang="en-US" altLang="ko-KR" b="1" dirty="0" smtClean="0">
                  <a:latin typeface="나눔바른고딕" pitchFamily="50" charset="-127"/>
                  <a:ea typeface="나눔바른고딕" pitchFamily="50" charset="-127"/>
                </a:rPr>
                <a:t>E   </a:t>
              </a:r>
              <a:r>
                <a:rPr lang="en-US" altLang="ko-KR" b="1" dirty="0">
                  <a:latin typeface="나눔바른고딕" pitchFamily="50" charset="-127"/>
                  <a:ea typeface="나눔바른고딕" pitchFamily="50" charset="-127"/>
                </a:rPr>
                <a:t>P O L I C E    L I N </a:t>
              </a:r>
              <a:r>
                <a:rPr lang="en-US" altLang="ko-KR" b="1" dirty="0" smtClean="0">
                  <a:latin typeface="나눔바른고딕" pitchFamily="50" charset="-127"/>
                  <a:ea typeface="나눔바른고딕" pitchFamily="50" charset="-127"/>
                </a:rPr>
                <a:t>E   </a:t>
              </a:r>
              <a:r>
                <a:rPr lang="en-US" altLang="ko-KR" b="1" dirty="0">
                  <a:latin typeface="나눔바른고딕" pitchFamily="50" charset="-127"/>
                  <a:ea typeface="나눔바른고딕" pitchFamily="50" charset="-127"/>
                </a:rPr>
                <a:t>P O L I C E   </a:t>
              </a:r>
              <a:endParaRPr lang="ko-KR" altLang="en-US" b="1" dirty="0">
                <a:latin typeface="나눔바른고딕" pitchFamily="50" charset="-127"/>
                <a:ea typeface="나눔바른고딕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34672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BB9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623392" y="116632"/>
            <a:ext cx="10585176" cy="72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623392" y="764704"/>
            <a:ext cx="10585176" cy="72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평행 사변형 8"/>
          <p:cNvSpPr/>
          <p:nvPr/>
        </p:nvSpPr>
        <p:spPr>
          <a:xfrm>
            <a:off x="1524000" y="116632"/>
            <a:ext cx="648072" cy="720080"/>
          </a:xfrm>
          <a:prstGeom prst="parallelogram">
            <a:avLst>
              <a:gd name="adj" fmla="val 44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평행 사변형 11"/>
          <p:cNvSpPr/>
          <p:nvPr/>
        </p:nvSpPr>
        <p:spPr>
          <a:xfrm>
            <a:off x="2173625" y="116632"/>
            <a:ext cx="648072" cy="720080"/>
          </a:xfrm>
          <a:prstGeom prst="parallelogram">
            <a:avLst>
              <a:gd name="adj" fmla="val 44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평행 사변형 12"/>
          <p:cNvSpPr/>
          <p:nvPr/>
        </p:nvSpPr>
        <p:spPr>
          <a:xfrm>
            <a:off x="2823250" y="116632"/>
            <a:ext cx="648072" cy="720080"/>
          </a:xfrm>
          <a:prstGeom prst="parallelogram">
            <a:avLst>
              <a:gd name="adj" fmla="val 44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평행 사변형 13"/>
          <p:cNvSpPr/>
          <p:nvPr/>
        </p:nvSpPr>
        <p:spPr>
          <a:xfrm>
            <a:off x="3472875" y="116632"/>
            <a:ext cx="648072" cy="720080"/>
          </a:xfrm>
          <a:prstGeom prst="parallelogram">
            <a:avLst>
              <a:gd name="adj" fmla="val 44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평행 사변형 14"/>
          <p:cNvSpPr/>
          <p:nvPr/>
        </p:nvSpPr>
        <p:spPr>
          <a:xfrm>
            <a:off x="4122500" y="116632"/>
            <a:ext cx="648072" cy="720080"/>
          </a:xfrm>
          <a:prstGeom prst="parallelogram">
            <a:avLst>
              <a:gd name="adj" fmla="val 44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" name="평행 사변형 15"/>
          <p:cNvSpPr/>
          <p:nvPr/>
        </p:nvSpPr>
        <p:spPr>
          <a:xfrm>
            <a:off x="4772125" y="116632"/>
            <a:ext cx="648072" cy="720080"/>
          </a:xfrm>
          <a:prstGeom prst="parallelogram">
            <a:avLst>
              <a:gd name="adj" fmla="val 44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평행 사변형 16"/>
          <p:cNvSpPr/>
          <p:nvPr/>
        </p:nvSpPr>
        <p:spPr>
          <a:xfrm>
            <a:off x="5421750" y="116632"/>
            <a:ext cx="648072" cy="720080"/>
          </a:xfrm>
          <a:prstGeom prst="parallelogram">
            <a:avLst>
              <a:gd name="adj" fmla="val 44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평행 사변형 17"/>
          <p:cNvSpPr/>
          <p:nvPr/>
        </p:nvSpPr>
        <p:spPr>
          <a:xfrm>
            <a:off x="6071375" y="116632"/>
            <a:ext cx="648072" cy="720080"/>
          </a:xfrm>
          <a:prstGeom prst="parallelogram">
            <a:avLst>
              <a:gd name="adj" fmla="val 44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9" name="평행 사변형 18"/>
          <p:cNvSpPr/>
          <p:nvPr/>
        </p:nvSpPr>
        <p:spPr>
          <a:xfrm>
            <a:off x="6721000" y="116632"/>
            <a:ext cx="648072" cy="720080"/>
          </a:xfrm>
          <a:prstGeom prst="parallelogram">
            <a:avLst>
              <a:gd name="adj" fmla="val 44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0" name="평행 사변형 19"/>
          <p:cNvSpPr/>
          <p:nvPr/>
        </p:nvSpPr>
        <p:spPr>
          <a:xfrm>
            <a:off x="7370625" y="116632"/>
            <a:ext cx="648072" cy="720080"/>
          </a:xfrm>
          <a:prstGeom prst="parallelogram">
            <a:avLst>
              <a:gd name="adj" fmla="val 44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1" name="평행 사변형 20"/>
          <p:cNvSpPr/>
          <p:nvPr/>
        </p:nvSpPr>
        <p:spPr>
          <a:xfrm>
            <a:off x="8020250" y="116632"/>
            <a:ext cx="648072" cy="720080"/>
          </a:xfrm>
          <a:prstGeom prst="parallelogram">
            <a:avLst>
              <a:gd name="adj" fmla="val 44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2" name="평행 사변형 21"/>
          <p:cNvSpPr/>
          <p:nvPr/>
        </p:nvSpPr>
        <p:spPr>
          <a:xfrm>
            <a:off x="8669875" y="116632"/>
            <a:ext cx="648072" cy="720080"/>
          </a:xfrm>
          <a:prstGeom prst="parallelogram">
            <a:avLst>
              <a:gd name="adj" fmla="val 44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3" name="평행 사변형 22"/>
          <p:cNvSpPr/>
          <p:nvPr/>
        </p:nvSpPr>
        <p:spPr>
          <a:xfrm>
            <a:off x="9319500" y="116632"/>
            <a:ext cx="648072" cy="720080"/>
          </a:xfrm>
          <a:prstGeom prst="parallelogram">
            <a:avLst>
              <a:gd name="adj" fmla="val 44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4" name="평행 사변형 23"/>
          <p:cNvSpPr/>
          <p:nvPr/>
        </p:nvSpPr>
        <p:spPr>
          <a:xfrm>
            <a:off x="9969128" y="116632"/>
            <a:ext cx="648072" cy="720080"/>
          </a:xfrm>
          <a:prstGeom prst="parallelogram">
            <a:avLst>
              <a:gd name="adj" fmla="val 44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623392" y="188641"/>
            <a:ext cx="10585176" cy="576073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775520" y="274928"/>
            <a:ext cx="94039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latin typeface="나눔바른고딕" pitchFamily="50" charset="-127"/>
                <a:ea typeface="나눔바른고딕" pitchFamily="50" charset="-127"/>
              </a:rPr>
              <a:t>4. </a:t>
            </a:r>
            <a:r>
              <a:rPr lang="ko-KR" altLang="en-US" sz="2400" b="1" dirty="0" smtClean="0">
                <a:latin typeface="나눔바른고딕" pitchFamily="50" charset="-127"/>
                <a:ea typeface="나눔바른고딕" pitchFamily="50" charset="-127"/>
              </a:rPr>
              <a:t>결과</a:t>
            </a:r>
            <a:r>
              <a:rPr lang="en-US" altLang="ko-KR" sz="2400" b="1" dirty="0" smtClean="0"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sz="2400" b="1" dirty="0" smtClean="0">
                <a:latin typeface="나눔바른고딕" pitchFamily="50" charset="-127"/>
                <a:ea typeface="나눔바른고딕" pitchFamily="50" charset="-127"/>
              </a:rPr>
              <a:t>정리 및 요약</a:t>
            </a:r>
            <a:endParaRPr lang="ko-KR" altLang="en-US" sz="2400" b="1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6015147"/>
              </p:ext>
            </p:extLst>
          </p:nvPr>
        </p:nvGraphicFramePr>
        <p:xfrm>
          <a:off x="623393" y="1173435"/>
          <a:ext cx="10585177" cy="320548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912109"/>
                <a:gridCol w="2418267"/>
                <a:gridCol w="2537647"/>
                <a:gridCol w="2298887"/>
                <a:gridCol w="2418267"/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KoPub돋움체 Bold" panose="02020603020101020101" pitchFamily="18" charset="-127"/>
                        <a:ea typeface="KoPub돋움체 Bold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요일 </a:t>
                      </a:r>
                      <a:r>
                        <a:rPr lang="en-US" altLang="ko-KR" dirty="0" smtClean="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(2015~2019</a:t>
                      </a:r>
                      <a:r>
                        <a:rPr lang="ko-KR" altLang="en-US" dirty="0" smtClean="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년</a:t>
                      </a:r>
                      <a:r>
                        <a:rPr lang="en-US" altLang="ko-KR" dirty="0" smtClean="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)</a:t>
                      </a:r>
                      <a:endParaRPr lang="ko-KR" altLang="en-US" dirty="0">
                        <a:latin typeface="KoPub돋움체 Bold" panose="02020603020101020101" pitchFamily="18" charset="-127"/>
                        <a:ea typeface="KoPub돋움체 Bold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직업 </a:t>
                      </a:r>
                      <a:r>
                        <a:rPr lang="en-US" altLang="ko-KR" dirty="0" smtClean="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(2016~2019</a:t>
                      </a:r>
                      <a:r>
                        <a:rPr lang="ko-KR" altLang="en-US" dirty="0" smtClean="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년</a:t>
                      </a:r>
                      <a:r>
                        <a:rPr lang="en-US" altLang="ko-KR" dirty="0" smtClean="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)</a:t>
                      </a:r>
                      <a:endParaRPr lang="ko-KR" altLang="en-US" dirty="0">
                        <a:latin typeface="KoPub돋움체 Bold" panose="02020603020101020101" pitchFamily="18" charset="-127"/>
                        <a:ea typeface="KoPub돋움체 Bold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장소 </a:t>
                      </a:r>
                      <a:r>
                        <a:rPr lang="en-US" altLang="ko-KR" dirty="0" smtClean="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(2016~2019</a:t>
                      </a:r>
                      <a:r>
                        <a:rPr lang="ko-KR" altLang="en-US" dirty="0" smtClean="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년</a:t>
                      </a:r>
                      <a:r>
                        <a:rPr lang="en-US" altLang="ko-KR" dirty="0" smtClean="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)</a:t>
                      </a:r>
                      <a:endParaRPr lang="ko-KR" altLang="en-US" dirty="0">
                        <a:latin typeface="KoPub돋움체 Bold" panose="02020603020101020101" pitchFamily="18" charset="-127"/>
                        <a:ea typeface="KoPub돋움체 Bold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지역 </a:t>
                      </a:r>
                      <a:r>
                        <a:rPr lang="en-US" altLang="ko-KR" dirty="0" smtClean="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(2016~2019</a:t>
                      </a:r>
                      <a:r>
                        <a:rPr lang="ko-KR" altLang="en-US" dirty="0" smtClean="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년</a:t>
                      </a:r>
                      <a:r>
                        <a:rPr lang="en-US" altLang="ko-KR" dirty="0" smtClean="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)</a:t>
                      </a:r>
                      <a:endParaRPr lang="ko-KR" altLang="en-US" dirty="0">
                        <a:latin typeface="KoPub돋움체 Bold" panose="02020603020101020101" pitchFamily="18" charset="-127"/>
                        <a:ea typeface="KoPub돋움체 Bold" panose="02020603020101020101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성범죄</a:t>
                      </a:r>
                      <a:endParaRPr lang="ko-KR" altLang="en-US" dirty="0">
                        <a:latin typeface="KoPub돋움체 Bold" panose="02020603020101020101" pitchFamily="18" charset="-127"/>
                        <a:ea typeface="KoPub돋움체 Bold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 smtClean="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주말</a:t>
                      </a:r>
                      <a:r>
                        <a:rPr lang="ko-KR" altLang="en-US" dirty="0" smtClean="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에 더 많이 발생</a:t>
                      </a:r>
                      <a:endParaRPr lang="ko-KR" altLang="en-US" dirty="0">
                        <a:latin typeface="KoPub돋움체 Bold" panose="02020603020101020101" pitchFamily="18" charset="-127"/>
                        <a:ea typeface="KoPub돋움체 Bold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연도 무관</a:t>
                      </a:r>
                      <a:r>
                        <a:rPr lang="en-US" altLang="ko-KR" dirty="0" smtClean="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,</a:t>
                      </a:r>
                      <a:r>
                        <a:rPr lang="en-US" altLang="ko-KR" baseline="0" dirty="0" smtClean="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 </a:t>
                      </a:r>
                      <a:r>
                        <a:rPr lang="ko-KR" altLang="en-US" b="1" baseline="0" dirty="0" smtClean="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일반회사원과 학생</a:t>
                      </a:r>
                      <a:r>
                        <a:rPr lang="ko-KR" altLang="en-US" baseline="0" dirty="0" smtClean="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 순서대로 많이 발생</a:t>
                      </a:r>
                      <a:endParaRPr lang="ko-KR" altLang="en-US" dirty="0">
                        <a:latin typeface="KoPub돋움체 Bold" panose="02020603020101020101" pitchFamily="18" charset="-127"/>
                        <a:ea typeface="KoPub돋움체 Bold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유흥접객업소</a:t>
                      </a:r>
                      <a:endParaRPr lang="ko-KR" altLang="en-US" dirty="0">
                        <a:latin typeface="KoPub돋움체 Bold" panose="02020603020101020101" pitchFamily="18" charset="-127"/>
                        <a:ea typeface="KoPub돋움체 Bold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 smtClean="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서울</a:t>
                      </a:r>
                      <a:r>
                        <a:rPr lang="en-US" altLang="ko-KR" dirty="0" smtClean="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, </a:t>
                      </a:r>
                      <a:r>
                        <a:rPr lang="ko-KR" altLang="en-US" dirty="0" smtClean="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경기</a:t>
                      </a:r>
                      <a:r>
                        <a:rPr lang="en-US" altLang="ko-KR" dirty="0" smtClean="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,</a:t>
                      </a:r>
                      <a:r>
                        <a:rPr lang="en-US" altLang="ko-KR" baseline="0" dirty="0" smtClean="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 </a:t>
                      </a:r>
                      <a:r>
                        <a:rPr lang="ko-KR" altLang="en-US" baseline="0" dirty="0" smtClean="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인천 순</a:t>
                      </a:r>
                      <a:endParaRPr lang="ko-KR" altLang="en-US" dirty="0">
                        <a:latin typeface="KoPub돋움체 Bold" panose="02020603020101020101" pitchFamily="18" charset="-127"/>
                        <a:ea typeface="KoPub돋움체 Bold" panose="02020603020101020101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살인</a:t>
                      </a:r>
                      <a:endParaRPr lang="ko-KR" altLang="en-US" dirty="0">
                        <a:latin typeface="KoPub돋움체 Bold" panose="02020603020101020101" pitchFamily="18" charset="-127"/>
                        <a:ea typeface="KoPub돋움체 Bold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요일별</a:t>
                      </a:r>
                      <a:r>
                        <a:rPr lang="ko-KR" altLang="en-US" dirty="0" smtClean="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 </a:t>
                      </a:r>
                      <a:r>
                        <a:rPr lang="ko-KR" altLang="en-US" b="1" dirty="0" smtClean="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차이 없음</a:t>
                      </a:r>
                      <a:endParaRPr lang="ko-KR" altLang="en-US" b="1" dirty="0">
                        <a:latin typeface="KoPub돋움체 Bold" panose="02020603020101020101" pitchFamily="18" charset="-127"/>
                        <a:ea typeface="KoPub돋움체 Bold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 smtClean="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일용노동자</a:t>
                      </a:r>
                      <a:r>
                        <a:rPr lang="en-US" altLang="ko-KR" b="1" dirty="0" smtClean="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, </a:t>
                      </a:r>
                      <a:r>
                        <a:rPr lang="ko-KR" altLang="en-US" b="1" dirty="0" smtClean="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일반회사원</a:t>
                      </a:r>
                      <a:r>
                        <a:rPr lang="ko-KR" altLang="en-US" dirty="0" smtClean="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이 다수</a:t>
                      </a:r>
                      <a:endParaRPr lang="ko-KR" altLang="en-US" dirty="0">
                        <a:latin typeface="KoPub돋움체 Bold" panose="02020603020101020101" pitchFamily="18" charset="-127"/>
                        <a:ea typeface="KoPub돋움체 Bold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아파트 연립다세대</a:t>
                      </a:r>
                      <a:endParaRPr lang="ko-KR" altLang="en-US" dirty="0">
                        <a:latin typeface="KoPub돋움체 Bold" panose="02020603020101020101" pitchFamily="18" charset="-127"/>
                        <a:ea typeface="KoPub돋움체 Bold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 smtClean="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경기</a:t>
                      </a:r>
                      <a:r>
                        <a:rPr lang="en-US" altLang="ko-KR" dirty="0" smtClean="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,</a:t>
                      </a:r>
                      <a:r>
                        <a:rPr lang="en-US" altLang="ko-KR" baseline="0" dirty="0" smtClean="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 </a:t>
                      </a:r>
                      <a:r>
                        <a:rPr lang="ko-KR" altLang="en-US" baseline="0" dirty="0" smtClean="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서울</a:t>
                      </a:r>
                      <a:r>
                        <a:rPr lang="en-US" altLang="ko-KR" baseline="0" dirty="0" smtClean="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, </a:t>
                      </a:r>
                      <a:r>
                        <a:rPr lang="ko-KR" altLang="en-US" baseline="0" dirty="0" smtClean="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부산 순</a:t>
                      </a:r>
                      <a:endParaRPr lang="ko-KR" altLang="en-US" dirty="0">
                        <a:latin typeface="KoPub돋움체 Bold" panose="02020603020101020101" pitchFamily="18" charset="-127"/>
                        <a:ea typeface="KoPub돋움체 Bold" panose="02020603020101020101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강도</a:t>
                      </a:r>
                      <a:endParaRPr lang="ko-KR" altLang="en-US" dirty="0">
                        <a:latin typeface="KoPub돋움체 Bold" panose="02020603020101020101" pitchFamily="18" charset="-127"/>
                        <a:ea typeface="KoPub돋움체 Bold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err="1" smtClean="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요일별</a:t>
                      </a:r>
                      <a:r>
                        <a:rPr lang="ko-KR" altLang="en-US" dirty="0" smtClean="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 </a:t>
                      </a:r>
                      <a:r>
                        <a:rPr lang="ko-KR" altLang="en-US" b="1" dirty="0" smtClean="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차이 없음</a:t>
                      </a:r>
                      <a:endParaRPr lang="en-US" altLang="ko-KR" b="1" dirty="0" smtClean="0">
                        <a:latin typeface="KoPub돋움체 Bold" panose="02020603020101020101" pitchFamily="18" charset="-127"/>
                        <a:ea typeface="KoPub돋움체 Bold" panose="02020603020101020101" pitchFamily="18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(</a:t>
                      </a:r>
                      <a:r>
                        <a:rPr lang="ko-KR" altLang="en-US" b="1" dirty="0" smtClean="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해가 지날수록 </a:t>
                      </a:r>
                      <a:r>
                        <a:rPr lang="ko-KR" altLang="en-US" dirty="0" smtClean="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강도 발생 건수 </a:t>
                      </a:r>
                      <a:r>
                        <a:rPr lang="ko-KR" altLang="en-US" b="1" dirty="0" smtClean="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감소</a:t>
                      </a:r>
                      <a:r>
                        <a:rPr lang="en-US" altLang="ko-KR" dirty="0" smtClean="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)</a:t>
                      </a:r>
                      <a:endParaRPr lang="ko-KR" altLang="en-US" dirty="0" smtClean="0">
                        <a:latin typeface="KoPub돋움체 Bold" panose="02020603020101020101" pitchFamily="18" charset="-127"/>
                        <a:ea typeface="KoPub돋움체 Bold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 smtClean="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학생</a:t>
                      </a:r>
                      <a:r>
                        <a:rPr lang="ko-KR" altLang="en-US" dirty="0" smtClean="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이 많은 강도범죄를 저지름</a:t>
                      </a:r>
                      <a:endParaRPr lang="ko-KR" altLang="en-US" dirty="0">
                        <a:latin typeface="KoPub돋움체 Bold" panose="02020603020101020101" pitchFamily="18" charset="-127"/>
                        <a:ea typeface="KoPub돋움체 Bold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노상</a:t>
                      </a:r>
                      <a:r>
                        <a:rPr lang="en-US" altLang="ko-KR" dirty="0" smtClean="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(</a:t>
                      </a:r>
                      <a:r>
                        <a:rPr lang="ko-KR" altLang="en-US" dirty="0" smtClean="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길거리</a:t>
                      </a:r>
                      <a:r>
                        <a:rPr lang="en-US" altLang="ko-KR" dirty="0" smtClean="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)</a:t>
                      </a:r>
                      <a:endParaRPr lang="ko-KR" altLang="en-US" dirty="0">
                        <a:latin typeface="KoPub돋움체 Bold" panose="02020603020101020101" pitchFamily="18" charset="-127"/>
                        <a:ea typeface="KoPub돋움체 Bold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="1" dirty="0" smtClean="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경기</a:t>
                      </a:r>
                      <a:r>
                        <a:rPr lang="en-US" altLang="ko-KR" dirty="0" smtClean="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,</a:t>
                      </a:r>
                      <a:r>
                        <a:rPr lang="en-US" altLang="ko-KR" baseline="0" dirty="0" smtClean="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 </a:t>
                      </a:r>
                      <a:r>
                        <a:rPr lang="ko-KR" altLang="en-US" baseline="0" dirty="0" smtClean="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서울</a:t>
                      </a:r>
                      <a:r>
                        <a:rPr lang="en-US" altLang="ko-KR" baseline="0" dirty="0" smtClean="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, </a:t>
                      </a:r>
                      <a:r>
                        <a:rPr lang="ko-KR" altLang="en-US" baseline="0" dirty="0" smtClean="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부산 순</a:t>
                      </a:r>
                      <a:endParaRPr lang="ko-KR" altLang="en-US" dirty="0" smtClean="0">
                        <a:latin typeface="KoPub돋움체 Bold" panose="02020603020101020101" pitchFamily="18" charset="-127"/>
                        <a:ea typeface="KoPub돋움체 Bold" panose="02020603020101020101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방화</a:t>
                      </a:r>
                      <a:endParaRPr lang="ko-KR" altLang="en-US" dirty="0">
                        <a:latin typeface="KoPub돋움체 Bold" panose="02020603020101020101" pitchFamily="18" charset="-127"/>
                        <a:ea typeface="KoPub돋움체 Bold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err="1" smtClean="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요일별</a:t>
                      </a:r>
                      <a:r>
                        <a:rPr lang="ko-KR" altLang="en-US" dirty="0" smtClean="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 </a:t>
                      </a:r>
                      <a:r>
                        <a:rPr lang="ko-KR" altLang="en-US" b="1" dirty="0" smtClean="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차이 없음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학생</a:t>
                      </a:r>
                      <a:r>
                        <a:rPr lang="en-US" altLang="ko-KR" dirty="0" smtClean="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, </a:t>
                      </a:r>
                      <a:r>
                        <a:rPr lang="ko-KR" altLang="en-US" dirty="0" smtClean="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일반회사원</a:t>
                      </a:r>
                      <a:r>
                        <a:rPr lang="en-US" altLang="ko-KR" dirty="0" smtClean="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, </a:t>
                      </a:r>
                      <a:r>
                        <a:rPr lang="ko-KR" altLang="en-US" dirty="0" smtClean="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일용 노동자</a:t>
                      </a:r>
                      <a:r>
                        <a:rPr lang="ko-KR" altLang="en-US" baseline="0" dirty="0" smtClean="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 등 </a:t>
                      </a:r>
                      <a:r>
                        <a:rPr lang="ko-KR" altLang="en-US" b="1" baseline="0" dirty="0" smtClean="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비교적 고른 편</a:t>
                      </a:r>
                      <a:endParaRPr lang="ko-KR" altLang="en-US" b="1" dirty="0">
                        <a:latin typeface="KoPub돋움체 Bold" panose="02020603020101020101" pitchFamily="18" charset="-127"/>
                        <a:ea typeface="KoPub돋움체 Bold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아파트 연립다세대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="1" dirty="0" smtClean="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경기</a:t>
                      </a:r>
                      <a:r>
                        <a:rPr lang="en-US" altLang="ko-KR" dirty="0" smtClean="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,</a:t>
                      </a:r>
                      <a:r>
                        <a:rPr lang="en-US" altLang="ko-KR" baseline="0" dirty="0" smtClean="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 </a:t>
                      </a:r>
                      <a:r>
                        <a:rPr lang="ko-KR" altLang="en-US" baseline="0" dirty="0" smtClean="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서울</a:t>
                      </a:r>
                      <a:r>
                        <a:rPr lang="en-US" altLang="ko-KR" baseline="0" dirty="0" smtClean="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, </a:t>
                      </a:r>
                      <a:r>
                        <a:rPr lang="ko-KR" altLang="en-US" baseline="0" dirty="0" smtClean="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부산 순</a:t>
                      </a:r>
                      <a:endParaRPr lang="ko-KR" altLang="en-US" dirty="0" smtClean="0">
                        <a:latin typeface="KoPub돋움체 Bold" panose="02020603020101020101" pitchFamily="18" charset="-127"/>
                        <a:ea typeface="KoPub돋움체 Bold" panose="02020603020101020101" pitchFamily="18" charset="-127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623392" y="4989958"/>
            <a:ext cx="7169603" cy="1200329"/>
          </a:xfrm>
          <a:prstGeom prst="rect">
            <a:avLst/>
          </a:prstGeom>
          <a:solidFill>
            <a:srgbClr val="F8F8F8"/>
          </a:solidFill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성범죄를 제외하면 요일 별 범죄발생 건수 차이 없음</a:t>
            </a:r>
            <a:endParaRPr lang="en-US" altLang="ko-KR" dirty="0" smtClean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직업별로 범죄 발생유형에 따른 차이 존재</a:t>
            </a:r>
            <a:endParaRPr lang="en-US" altLang="ko-KR" dirty="0" smtClean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성범죄는 유흥접객업소</a:t>
            </a:r>
            <a:r>
              <a:rPr lang="en-US" altLang="ko-KR" dirty="0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, </a:t>
            </a:r>
            <a:r>
              <a:rPr lang="ko-KR" altLang="en-US" dirty="0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강도는 노상</a:t>
            </a:r>
            <a:r>
              <a:rPr lang="en-US" altLang="ko-KR" dirty="0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, </a:t>
            </a:r>
            <a:r>
              <a:rPr lang="ko-KR" altLang="en-US" dirty="0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살인과 방화는 아파트에서 자주 발생</a:t>
            </a:r>
            <a:endParaRPr lang="en-US" altLang="ko-KR" dirty="0" smtClean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인구수에 비례하여 강력범죄가 발생</a:t>
            </a:r>
            <a:endParaRPr lang="ko-KR" altLang="en-US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79197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BB9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623392" y="116632"/>
            <a:ext cx="10585176" cy="72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623392" y="764704"/>
            <a:ext cx="10585176" cy="72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평행 사변형 8"/>
          <p:cNvSpPr/>
          <p:nvPr/>
        </p:nvSpPr>
        <p:spPr>
          <a:xfrm>
            <a:off x="1524000" y="116632"/>
            <a:ext cx="648072" cy="720080"/>
          </a:xfrm>
          <a:prstGeom prst="parallelogram">
            <a:avLst>
              <a:gd name="adj" fmla="val 44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평행 사변형 11"/>
          <p:cNvSpPr/>
          <p:nvPr/>
        </p:nvSpPr>
        <p:spPr>
          <a:xfrm>
            <a:off x="2173625" y="116632"/>
            <a:ext cx="648072" cy="720080"/>
          </a:xfrm>
          <a:prstGeom prst="parallelogram">
            <a:avLst>
              <a:gd name="adj" fmla="val 44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평행 사변형 12"/>
          <p:cNvSpPr/>
          <p:nvPr/>
        </p:nvSpPr>
        <p:spPr>
          <a:xfrm>
            <a:off x="2823250" y="116632"/>
            <a:ext cx="648072" cy="720080"/>
          </a:xfrm>
          <a:prstGeom prst="parallelogram">
            <a:avLst>
              <a:gd name="adj" fmla="val 44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평행 사변형 13"/>
          <p:cNvSpPr/>
          <p:nvPr/>
        </p:nvSpPr>
        <p:spPr>
          <a:xfrm>
            <a:off x="3472875" y="116632"/>
            <a:ext cx="648072" cy="720080"/>
          </a:xfrm>
          <a:prstGeom prst="parallelogram">
            <a:avLst>
              <a:gd name="adj" fmla="val 44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평행 사변형 14"/>
          <p:cNvSpPr/>
          <p:nvPr/>
        </p:nvSpPr>
        <p:spPr>
          <a:xfrm>
            <a:off x="4122500" y="116632"/>
            <a:ext cx="648072" cy="720080"/>
          </a:xfrm>
          <a:prstGeom prst="parallelogram">
            <a:avLst>
              <a:gd name="adj" fmla="val 44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" name="평행 사변형 15"/>
          <p:cNvSpPr/>
          <p:nvPr/>
        </p:nvSpPr>
        <p:spPr>
          <a:xfrm>
            <a:off x="4772125" y="116632"/>
            <a:ext cx="648072" cy="720080"/>
          </a:xfrm>
          <a:prstGeom prst="parallelogram">
            <a:avLst>
              <a:gd name="adj" fmla="val 44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평행 사변형 16"/>
          <p:cNvSpPr/>
          <p:nvPr/>
        </p:nvSpPr>
        <p:spPr>
          <a:xfrm>
            <a:off x="5421750" y="116632"/>
            <a:ext cx="648072" cy="720080"/>
          </a:xfrm>
          <a:prstGeom prst="parallelogram">
            <a:avLst>
              <a:gd name="adj" fmla="val 44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평행 사변형 17"/>
          <p:cNvSpPr/>
          <p:nvPr/>
        </p:nvSpPr>
        <p:spPr>
          <a:xfrm>
            <a:off x="6071375" y="116632"/>
            <a:ext cx="648072" cy="720080"/>
          </a:xfrm>
          <a:prstGeom prst="parallelogram">
            <a:avLst>
              <a:gd name="adj" fmla="val 44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9" name="평행 사변형 18"/>
          <p:cNvSpPr/>
          <p:nvPr/>
        </p:nvSpPr>
        <p:spPr>
          <a:xfrm>
            <a:off x="6721000" y="116632"/>
            <a:ext cx="648072" cy="720080"/>
          </a:xfrm>
          <a:prstGeom prst="parallelogram">
            <a:avLst>
              <a:gd name="adj" fmla="val 44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0" name="평행 사변형 19"/>
          <p:cNvSpPr/>
          <p:nvPr/>
        </p:nvSpPr>
        <p:spPr>
          <a:xfrm>
            <a:off x="7370625" y="116632"/>
            <a:ext cx="648072" cy="720080"/>
          </a:xfrm>
          <a:prstGeom prst="parallelogram">
            <a:avLst>
              <a:gd name="adj" fmla="val 44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1" name="평행 사변형 20"/>
          <p:cNvSpPr/>
          <p:nvPr/>
        </p:nvSpPr>
        <p:spPr>
          <a:xfrm>
            <a:off x="8020250" y="116632"/>
            <a:ext cx="648072" cy="720080"/>
          </a:xfrm>
          <a:prstGeom prst="parallelogram">
            <a:avLst>
              <a:gd name="adj" fmla="val 44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2" name="평행 사변형 21"/>
          <p:cNvSpPr/>
          <p:nvPr/>
        </p:nvSpPr>
        <p:spPr>
          <a:xfrm>
            <a:off x="8669875" y="116632"/>
            <a:ext cx="648072" cy="720080"/>
          </a:xfrm>
          <a:prstGeom prst="parallelogram">
            <a:avLst>
              <a:gd name="adj" fmla="val 44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3" name="평행 사변형 22"/>
          <p:cNvSpPr/>
          <p:nvPr/>
        </p:nvSpPr>
        <p:spPr>
          <a:xfrm>
            <a:off x="9319500" y="116632"/>
            <a:ext cx="648072" cy="720080"/>
          </a:xfrm>
          <a:prstGeom prst="parallelogram">
            <a:avLst>
              <a:gd name="adj" fmla="val 44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4" name="평행 사변형 23"/>
          <p:cNvSpPr/>
          <p:nvPr/>
        </p:nvSpPr>
        <p:spPr>
          <a:xfrm>
            <a:off x="9969128" y="116632"/>
            <a:ext cx="648072" cy="720080"/>
          </a:xfrm>
          <a:prstGeom prst="parallelogram">
            <a:avLst>
              <a:gd name="adj" fmla="val 44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623392" y="188641"/>
            <a:ext cx="10585176" cy="576073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775520" y="274928"/>
            <a:ext cx="94039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latin typeface="나눔바른고딕" pitchFamily="50" charset="-127"/>
                <a:ea typeface="나눔바른고딕" pitchFamily="50" charset="-127"/>
              </a:rPr>
              <a:t>4. </a:t>
            </a:r>
            <a:r>
              <a:rPr lang="ko-KR" altLang="en-US" sz="2400" b="1" dirty="0" smtClean="0">
                <a:latin typeface="나눔바른고딕" pitchFamily="50" charset="-127"/>
                <a:ea typeface="나눔바른고딕" pitchFamily="50" charset="-127"/>
              </a:rPr>
              <a:t>결과</a:t>
            </a:r>
            <a:r>
              <a:rPr lang="en-US" altLang="ko-KR" sz="2400" b="1" dirty="0" smtClean="0"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sz="2400" b="1" dirty="0" smtClean="0">
                <a:latin typeface="나눔바른고딕" pitchFamily="50" charset="-127"/>
                <a:ea typeface="나눔바른고딕" pitchFamily="50" charset="-127"/>
              </a:rPr>
              <a:t>정리 및 요약</a:t>
            </a:r>
            <a:endParaRPr lang="ko-KR" altLang="en-US" sz="2400" b="1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23392" y="1536334"/>
            <a:ext cx="10585176" cy="452431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2400" b="1" dirty="0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성범죄</a:t>
            </a:r>
            <a:r>
              <a:rPr lang="ko-KR" altLang="en-US" sz="2400" dirty="0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만이 평일보다 </a:t>
            </a:r>
            <a:r>
              <a:rPr lang="ko-KR" altLang="en-US" sz="2400" b="1" dirty="0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주말에 많이 발생</a:t>
            </a:r>
            <a:r>
              <a:rPr lang="ko-KR" altLang="en-US" sz="2400" dirty="0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하는 것으로 요일에 따른 차이를 보여주었으며</a:t>
            </a:r>
            <a:r>
              <a:rPr lang="en-US" altLang="ko-KR" sz="2400" dirty="0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, </a:t>
            </a:r>
            <a:r>
              <a:rPr lang="ko-KR" altLang="en-US" sz="2400" dirty="0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방화</a:t>
            </a:r>
            <a:r>
              <a:rPr lang="en-US" altLang="ko-KR" sz="2400" dirty="0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/</a:t>
            </a:r>
            <a:r>
              <a:rPr lang="ko-KR" altLang="en-US" sz="2400" dirty="0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살인</a:t>
            </a:r>
            <a:r>
              <a:rPr lang="en-US" altLang="ko-KR" sz="2400" dirty="0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/</a:t>
            </a:r>
            <a:r>
              <a:rPr lang="ko-KR" altLang="en-US" sz="2400" dirty="0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강도는 요일 별로 큰 차이가 나타나지 않았음</a:t>
            </a:r>
            <a:r>
              <a:rPr lang="en-US" altLang="ko-KR" sz="2400" dirty="0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. </a:t>
            </a:r>
          </a:p>
          <a:p>
            <a:r>
              <a:rPr lang="en-US" altLang="ko-KR" sz="2400" dirty="0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</a:p>
          <a:p>
            <a:pPr marL="285750" indent="-285750">
              <a:buFontTx/>
              <a:buChar char="-"/>
            </a:pPr>
            <a:r>
              <a:rPr lang="ko-KR" altLang="en-US" sz="2400" dirty="0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살인자들의 </a:t>
            </a:r>
            <a:r>
              <a:rPr lang="ko-KR" altLang="en-US" sz="2400" b="1" dirty="0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직업이 일용직 노동자</a:t>
            </a:r>
            <a:r>
              <a:rPr lang="ko-KR" altLang="en-US" sz="2400" dirty="0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인 경우가 많았으며</a:t>
            </a:r>
            <a:r>
              <a:rPr lang="en-US" altLang="ko-KR" sz="2400" dirty="0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, </a:t>
            </a:r>
            <a:r>
              <a:rPr lang="ko-KR" altLang="en-US" sz="2400" dirty="0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일반 회사원이나 기타 피고용인</a:t>
            </a:r>
            <a:r>
              <a:rPr lang="en-US" altLang="ko-KR" sz="2400" dirty="0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(</a:t>
            </a:r>
            <a:r>
              <a:rPr lang="ko-KR" altLang="en-US" sz="2400" dirty="0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노동자</a:t>
            </a:r>
            <a:r>
              <a:rPr lang="en-US" altLang="ko-KR" sz="2400" dirty="0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)</a:t>
            </a:r>
            <a:r>
              <a:rPr lang="ko-KR" altLang="en-US" sz="2400" dirty="0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인 경우가 뒤를 이음</a:t>
            </a:r>
            <a:r>
              <a:rPr lang="en-US" altLang="ko-KR" sz="2400" dirty="0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.</a:t>
            </a:r>
          </a:p>
          <a:p>
            <a:endParaRPr lang="en-US" altLang="ko-KR" sz="2400" dirty="0" smtClean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2400" dirty="0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범죄발생 장소의 경우</a:t>
            </a:r>
            <a:r>
              <a:rPr lang="en-US" altLang="ko-KR" sz="2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ko-KR" altLang="en-US" sz="2400" b="1" dirty="0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성폭력은 유흥접객업소에서</a:t>
            </a:r>
            <a:r>
              <a:rPr lang="en-US" altLang="ko-KR" sz="2400" b="1" dirty="0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, </a:t>
            </a:r>
            <a:r>
              <a:rPr lang="ko-KR" altLang="en-US" sz="2400" b="1" dirty="0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강도는 노상</a:t>
            </a:r>
            <a:r>
              <a:rPr lang="en-US" altLang="ko-KR" sz="2400" b="1" dirty="0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(</a:t>
            </a:r>
            <a:r>
              <a:rPr lang="ko-KR" altLang="en-US" sz="2400" b="1" dirty="0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길거리</a:t>
            </a:r>
            <a:r>
              <a:rPr lang="en-US" altLang="ko-KR" sz="2400" b="1" dirty="0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)</a:t>
            </a:r>
            <a:r>
              <a:rPr lang="ko-KR" altLang="en-US" sz="2400" b="1" dirty="0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에서</a:t>
            </a:r>
            <a:r>
              <a:rPr lang="en-US" altLang="ko-KR" sz="2400" b="1" dirty="0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, </a:t>
            </a:r>
            <a:r>
              <a:rPr lang="ko-KR" altLang="en-US" sz="2400" b="1" dirty="0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살인</a:t>
            </a:r>
            <a:r>
              <a:rPr lang="en-US" altLang="ko-KR" sz="2400" b="1" dirty="0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/</a:t>
            </a:r>
            <a:r>
              <a:rPr lang="ko-KR" altLang="en-US" sz="2400" b="1" dirty="0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방화는 연립다세대 아파트</a:t>
            </a:r>
            <a:r>
              <a:rPr lang="ko-KR" altLang="en-US" sz="2400" dirty="0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에서 </a:t>
            </a:r>
            <a:r>
              <a:rPr lang="ko-KR" altLang="en-US" sz="2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가장 많이 </a:t>
            </a:r>
            <a:r>
              <a:rPr lang="ko-KR" altLang="en-US" sz="2400" dirty="0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발생하였고</a:t>
            </a:r>
            <a:r>
              <a:rPr lang="en-US" altLang="ko-KR" sz="2400" dirty="0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, 4</a:t>
            </a:r>
            <a:r>
              <a:rPr lang="ko-KR" altLang="en-US" sz="2400" dirty="0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대 강력범죄가 단독주택에서도 다수 발생함</a:t>
            </a:r>
            <a:r>
              <a:rPr lang="en-US" altLang="ko-KR" sz="2400" dirty="0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.</a:t>
            </a:r>
            <a:endParaRPr lang="en-US" altLang="ko-KR" sz="24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marL="285750" indent="-285750">
              <a:buFontTx/>
              <a:buChar char="-"/>
            </a:pPr>
            <a:endParaRPr lang="en-US" altLang="ko-KR" sz="2400" dirty="0" smtClean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2400" b="1" dirty="0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지역별 범죄발생 건수는 인구수에 비례</a:t>
            </a:r>
            <a:r>
              <a:rPr lang="ko-KR" altLang="en-US" sz="2400" dirty="0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하여 경기도</a:t>
            </a:r>
            <a:r>
              <a:rPr lang="en-US" altLang="ko-KR" sz="2400" dirty="0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, </a:t>
            </a:r>
            <a:r>
              <a:rPr lang="ko-KR" altLang="en-US" sz="2400" dirty="0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서울특별시</a:t>
            </a:r>
            <a:r>
              <a:rPr lang="en-US" altLang="ko-KR" sz="2400" dirty="0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, </a:t>
            </a:r>
            <a:r>
              <a:rPr lang="ko-KR" altLang="en-US" sz="2400" dirty="0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부산광역시 등에서 많이 발생함</a:t>
            </a:r>
            <a:r>
              <a:rPr lang="en-US" altLang="ko-KR" sz="2400" dirty="0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.</a:t>
            </a:r>
            <a:endParaRPr lang="ko-KR" altLang="en-US" sz="24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89360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BB9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35"/>
          <p:cNvGrpSpPr/>
          <p:nvPr/>
        </p:nvGrpSpPr>
        <p:grpSpPr>
          <a:xfrm rot="21216479">
            <a:off x="-130212" y="5495493"/>
            <a:ext cx="12575994" cy="648064"/>
            <a:chOff x="-1044624" y="2492904"/>
            <a:chExt cx="10628040" cy="648064"/>
          </a:xfrm>
        </p:grpSpPr>
        <p:sp>
          <p:nvSpPr>
            <p:cNvPr id="25" name="직사각형 24"/>
            <p:cNvSpPr/>
            <p:nvPr/>
          </p:nvSpPr>
          <p:spPr>
            <a:xfrm>
              <a:off x="-1044624" y="2564904"/>
              <a:ext cx="10585176" cy="504056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-1044624" y="2492904"/>
              <a:ext cx="10585176" cy="72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-1044624" y="3068968"/>
              <a:ext cx="10585176" cy="72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-1001760" y="2651200"/>
              <a:ext cx="105851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latin typeface="나눔바른고딕" pitchFamily="50" charset="-127"/>
                  <a:ea typeface="나눔바른고딕" pitchFamily="50" charset="-127"/>
                </a:rPr>
                <a:t>P O L I C E    L I N E   P O L I C E    L I N E     P O L I C E    L I N E   P O L I C E    L I N E     P O L I C E    L I N E  </a:t>
              </a:r>
              <a:r>
                <a:rPr lang="en-US" altLang="ko-KR" b="1" dirty="0" smtClean="0">
                  <a:latin typeface="나눔바른고딕" pitchFamily="50" charset="-127"/>
                  <a:ea typeface="나눔바른고딕" pitchFamily="50" charset="-127"/>
                </a:rPr>
                <a:t> </a:t>
              </a:r>
              <a:endParaRPr lang="ko-KR" altLang="en-US" b="1" dirty="0">
                <a:latin typeface="나눔바른고딕" pitchFamily="50" charset="-127"/>
                <a:ea typeface="나눔바른고딕" pitchFamily="50" charset="-127"/>
              </a:endParaRPr>
            </a:p>
          </p:txBody>
        </p:sp>
      </p:grpSp>
      <p:grpSp>
        <p:nvGrpSpPr>
          <p:cNvPr id="5" name="그룹 16"/>
          <p:cNvGrpSpPr/>
          <p:nvPr/>
        </p:nvGrpSpPr>
        <p:grpSpPr>
          <a:xfrm>
            <a:off x="-191493" y="2433429"/>
            <a:ext cx="12575839" cy="1152128"/>
            <a:chOff x="-900608" y="2276872"/>
            <a:chExt cx="10585176" cy="720080"/>
          </a:xfrm>
        </p:grpSpPr>
        <p:sp>
          <p:nvSpPr>
            <p:cNvPr id="18" name="직사각형 17"/>
            <p:cNvSpPr/>
            <p:nvPr/>
          </p:nvSpPr>
          <p:spPr>
            <a:xfrm>
              <a:off x="-900608" y="2276872"/>
              <a:ext cx="10585176" cy="72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-900608" y="2924944"/>
              <a:ext cx="10585176" cy="72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0" name="평행 사변형 19"/>
            <p:cNvSpPr/>
            <p:nvPr/>
          </p:nvSpPr>
          <p:spPr>
            <a:xfrm>
              <a:off x="0" y="2276872"/>
              <a:ext cx="648072" cy="720080"/>
            </a:xfrm>
            <a:prstGeom prst="parallelogram">
              <a:avLst>
                <a:gd name="adj" fmla="val 44842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1" name="평행 사변형 20"/>
            <p:cNvSpPr/>
            <p:nvPr/>
          </p:nvSpPr>
          <p:spPr>
            <a:xfrm>
              <a:off x="649625" y="2276872"/>
              <a:ext cx="648072" cy="720080"/>
            </a:xfrm>
            <a:prstGeom prst="parallelogram">
              <a:avLst>
                <a:gd name="adj" fmla="val 44842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2" name="평행 사변형 21"/>
            <p:cNvSpPr/>
            <p:nvPr/>
          </p:nvSpPr>
          <p:spPr>
            <a:xfrm>
              <a:off x="1299250" y="2276872"/>
              <a:ext cx="648072" cy="720080"/>
            </a:xfrm>
            <a:prstGeom prst="parallelogram">
              <a:avLst>
                <a:gd name="adj" fmla="val 44842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3" name="평행 사변형 22"/>
            <p:cNvSpPr/>
            <p:nvPr/>
          </p:nvSpPr>
          <p:spPr>
            <a:xfrm>
              <a:off x="1948875" y="2276872"/>
              <a:ext cx="648072" cy="720080"/>
            </a:xfrm>
            <a:prstGeom prst="parallelogram">
              <a:avLst>
                <a:gd name="adj" fmla="val 44842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4" name="평행 사변형 23"/>
            <p:cNvSpPr/>
            <p:nvPr/>
          </p:nvSpPr>
          <p:spPr>
            <a:xfrm>
              <a:off x="2598500" y="2276872"/>
              <a:ext cx="648072" cy="720080"/>
            </a:xfrm>
            <a:prstGeom prst="parallelogram">
              <a:avLst>
                <a:gd name="adj" fmla="val 44842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6" name="평행 사변형 25"/>
            <p:cNvSpPr/>
            <p:nvPr/>
          </p:nvSpPr>
          <p:spPr>
            <a:xfrm>
              <a:off x="3248125" y="2276872"/>
              <a:ext cx="648072" cy="720080"/>
            </a:xfrm>
            <a:prstGeom prst="parallelogram">
              <a:avLst>
                <a:gd name="adj" fmla="val 44842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7" name="평행 사변형 26"/>
            <p:cNvSpPr/>
            <p:nvPr/>
          </p:nvSpPr>
          <p:spPr>
            <a:xfrm>
              <a:off x="3897750" y="2276872"/>
              <a:ext cx="648072" cy="720080"/>
            </a:xfrm>
            <a:prstGeom prst="parallelogram">
              <a:avLst>
                <a:gd name="adj" fmla="val 44842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8" name="평행 사변형 27"/>
            <p:cNvSpPr/>
            <p:nvPr/>
          </p:nvSpPr>
          <p:spPr>
            <a:xfrm>
              <a:off x="4547375" y="2276872"/>
              <a:ext cx="648072" cy="720080"/>
            </a:xfrm>
            <a:prstGeom prst="parallelogram">
              <a:avLst>
                <a:gd name="adj" fmla="val 44842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9" name="평행 사변형 28"/>
            <p:cNvSpPr/>
            <p:nvPr/>
          </p:nvSpPr>
          <p:spPr>
            <a:xfrm>
              <a:off x="5197000" y="2276872"/>
              <a:ext cx="648072" cy="720080"/>
            </a:xfrm>
            <a:prstGeom prst="parallelogram">
              <a:avLst>
                <a:gd name="adj" fmla="val 44842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0" name="평행 사변형 29"/>
            <p:cNvSpPr/>
            <p:nvPr/>
          </p:nvSpPr>
          <p:spPr>
            <a:xfrm>
              <a:off x="5846625" y="2276872"/>
              <a:ext cx="648072" cy="720080"/>
            </a:xfrm>
            <a:prstGeom prst="parallelogram">
              <a:avLst>
                <a:gd name="adj" fmla="val 44842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2" name="평행 사변형 31"/>
            <p:cNvSpPr/>
            <p:nvPr/>
          </p:nvSpPr>
          <p:spPr>
            <a:xfrm>
              <a:off x="6496250" y="2276872"/>
              <a:ext cx="648072" cy="720080"/>
            </a:xfrm>
            <a:prstGeom prst="parallelogram">
              <a:avLst>
                <a:gd name="adj" fmla="val 44842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3" name="평행 사변형 32"/>
            <p:cNvSpPr/>
            <p:nvPr/>
          </p:nvSpPr>
          <p:spPr>
            <a:xfrm>
              <a:off x="7145875" y="2276872"/>
              <a:ext cx="648072" cy="720080"/>
            </a:xfrm>
            <a:prstGeom prst="parallelogram">
              <a:avLst>
                <a:gd name="adj" fmla="val 44842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6" name="평행 사변형 35"/>
            <p:cNvSpPr/>
            <p:nvPr/>
          </p:nvSpPr>
          <p:spPr>
            <a:xfrm>
              <a:off x="7795500" y="2276872"/>
              <a:ext cx="648072" cy="720080"/>
            </a:xfrm>
            <a:prstGeom prst="parallelogram">
              <a:avLst>
                <a:gd name="adj" fmla="val 44842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7" name="평행 사변형 36"/>
            <p:cNvSpPr/>
            <p:nvPr/>
          </p:nvSpPr>
          <p:spPr>
            <a:xfrm>
              <a:off x="8445128" y="2276872"/>
              <a:ext cx="648072" cy="720080"/>
            </a:xfrm>
            <a:prstGeom prst="parallelogram">
              <a:avLst>
                <a:gd name="adj" fmla="val 44842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-900608" y="2348880"/>
              <a:ext cx="10585176" cy="576073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204955" y="2402045"/>
              <a:ext cx="8374048" cy="5193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800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Q &amp; A</a:t>
              </a:r>
              <a:endParaRPr lang="ko-KR" altLang="en-US" sz="48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grpSp>
        <p:nvGrpSpPr>
          <p:cNvPr id="48" name="그룹 41"/>
          <p:cNvGrpSpPr/>
          <p:nvPr/>
        </p:nvGrpSpPr>
        <p:grpSpPr>
          <a:xfrm rot="408469">
            <a:off x="-537355" y="90433"/>
            <a:ext cx="13830041" cy="749188"/>
            <a:chOff x="-1044624" y="2492905"/>
            <a:chExt cx="10628040" cy="648063"/>
          </a:xfrm>
        </p:grpSpPr>
        <p:sp>
          <p:nvSpPr>
            <p:cNvPr id="49" name="직사각형 48"/>
            <p:cNvSpPr/>
            <p:nvPr/>
          </p:nvSpPr>
          <p:spPr>
            <a:xfrm>
              <a:off x="-1044624" y="2564904"/>
              <a:ext cx="10585176" cy="504056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-1044624" y="2492905"/>
              <a:ext cx="10585176" cy="72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-1044624" y="3068968"/>
              <a:ext cx="10585176" cy="72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-1001760" y="2704562"/>
              <a:ext cx="10585176" cy="2626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latin typeface="나눔바른고딕" pitchFamily="50" charset="-127"/>
                  <a:ea typeface="나눔바른고딕" pitchFamily="50" charset="-127"/>
                </a:rPr>
                <a:t>P O L I C E    L I N E   P O L I C E    L I N E     P O L I C E    L I N E   P O L I C E    L I N </a:t>
              </a:r>
              <a:r>
                <a:rPr lang="en-US" altLang="ko-KR" b="1" dirty="0" smtClean="0">
                  <a:latin typeface="나눔바른고딕" pitchFamily="50" charset="-127"/>
                  <a:ea typeface="나눔바른고딕" pitchFamily="50" charset="-127"/>
                </a:rPr>
                <a:t>E</a:t>
              </a:r>
              <a:endParaRPr lang="ko-KR" altLang="en-US" b="1" dirty="0">
                <a:latin typeface="나눔바른고딕" pitchFamily="50" charset="-127"/>
                <a:ea typeface="나눔바른고딕" pitchFamily="50" charset="-127"/>
              </a:endParaRPr>
            </a:p>
          </p:txBody>
        </p:sp>
      </p:grpSp>
      <p:grpSp>
        <p:nvGrpSpPr>
          <p:cNvPr id="53" name="그룹 36"/>
          <p:cNvGrpSpPr/>
          <p:nvPr/>
        </p:nvGrpSpPr>
        <p:grpSpPr>
          <a:xfrm rot="854201">
            <a:off x="-323519" y="5464406"/>
            <a:ext cx="12413412" cy="648063"/>
            <a:chOff x="-1044624" y="2492905"/>
            <a:chExt cx="10628040" cy="648063"/>
          </a:xfrm>
        </p:grpSpPr>
        <p:sp>
          <p:nvSpPr>
            <p:cNvPr id="54" name="직사각형 53"/>
            <p:cNvSpPr/>
            <p:nvPr/>
          </p:nvSpPr>
          <p:spPr>
            <a:xfrm>
              <a:off x="-1044624" y="2564904"/>
              <a:ext cx="10585176" cy="504056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-1044624" y="2492905"/>
              <a:ext cx="10585176" cy="72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-1044624" y="3068968"/>
              <a:ext cx="10585176" cy="72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-1001760" y="2651200"/>
              <a:ext cx="105851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latin typeface="나눔바른고딕" pitchFamily="50" charset="-127"/>
                  <a:ea typeface="나눔바른고딕" pitchFamily="50" charset="-127"/>
                </a:rPr>
                <a:t>P O L I C E    L I N E   P O L I C E    L I N E     P O L I C E    L I N E   P O L I C E    L I N E </a:t>
              </a:r>
              <a:r>
                <a:rPr lang="en-US" altLang="ko-KR" b="1" dirty="0" smtClean="0">
                  <a:latin typeface="나눔바른고딕" pitchFamily="50" charset="-127"/>
                  <a:ea typeface="나눔바른고딕" pitchFamily="50" charset="-127"/>
                </a:rPr>
                <a:t> </a:t>
              </a:r>
              <a:endParaRPr lang="ko-KR" altLang="en-US" b="1" dirty="0">
                <a:latin typeface="나눔바른고딕" pitchFamily="50" charset="-127"/>
                <a:ea typeface="나눔바른고딕" pitchFamily="50" charset="-127"/>
              </a:endParaRPr>
            </a:p>
          </p:txBody>
        </p:sp>
      </p:grpSp>
      <p:grpSp>
        <p:nvGrpSpPr>
          <p:cNvPr id="58" name="그룹 35"/>
          <p:cNvGrpSpPr/>
          <p:nvPr/>
        </p:nvGrpSpPr>
        <p:grpSpPr>
          <a:xfrm rot="20382432">
            <a:off x="-513580" y="1245108"/>
            <a:ext cx="11833866" cy="648064"/>
            <a:chOff x="-1044624" y="2492904"/>
            <a:chExt cx="10628040" cy="648064"/>
          </a:xfrm>
        </p:grpSpPr>
        <p:sp>
          <p:nvSpPr>
            <p:cNvPr id="59" name="직사각형 58"/>
            <p:cNvSpPr/>
            <p:nvPr/>
          </p:nvSpPr>
          <p:spPr>
            <a:xfrm>
              <a:off x="-1044624" y="2564904"/>
              <a:ext cx="10585176" cy="504056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0" name="직사각형 59"/>
            <p:cNvSpPr/>
            <p:nvPr/>
          </p:nvSpPr>
          <p:spPr>
            <a:xfrm>
              <a:off x="-1044624" y="2492904"/>
              <a:ext cx="10585176" cy="72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1" name="직사각형 60"/>
            <p:cNvSpPr/>
            <p:nvPr/>
          </p:nvSpPr>
          <p:spPr>
            <a:xfrm>
              <a:off x="-1044624" y="3068968"/>
              <a:ext cx="10585176" cy="72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-1001760" y="2651200"/>
              <a:ext cx="105851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latin typeface="나눔바른고딕" pitchFamily="50" charset="-127"/>
                  <a:ea typeface="나눔바른고딕" pitchFamily="50" charset="-127"/>
                </a:rPr>
                <a:t>P O L I C E    L I N E   P O L I C E    L I N E     P O L I C E    L I N E   P O L I C E    L I N E</a:t>
              </a:r>
              <a:endParaRPr lang="ko-KR" altLang="en-US" b="1" dirty="0">
                <a:latin typeface="나눔바른고딕" pitchFamily="50" charset="-127"/>
                <a:ea typeface="나눔바른고딕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41967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BB9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Users\Administrator\Desktop\footprin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9137474">
            <a:off x="2034331" y="3515081"/>
            <a:ext cx="869007" cy="869007"/>
          </a:xfrm>
          <a:prstGeom prst="rect">
            <a:avLst/>
          </a:prstGeom>
          <a:noFill/>
        </p:spPr>
      </p:pic>
      <p:grpSp>
        <p:nvGrpSpPr>
          <p:cNvPr id="41" name="그룹 40"/>
          <p:cNvGrpSpPr/>
          <p:nvPr/>
        </p:nvGrpSpPr>
        <p:grpSpPr>
          <a:xfrm rot="20451081">
            <a:off x="6472024" y="4479849"/>
            <a:ext cx="1872208" cy="1958504"/>
            <a:chOff x="4644008" y="3789040"/>
            <a:chExt cx="1872208" cy="1958504"/>
          </a:xfrm>
        </p:grpSpPr>
        <p:pic>
          <p:nvPicPr>
            <p:cNvPr id="2050" name="Picture 2" descr="d:\Users\Administrator\Desktop\crime-scene.png"/>
            <p:cNvPicPr>
              <a:picLocks noChangeAspect="1" noChangeArrowheads="1"/>
            </p:cNvPicPr>
            <p:nvPr/>
          </p:nvPicPr>
          <p:blipFill>
            <a:blip r:embed="rId3" cstate="print">
              <a:lum bright="-100000" contrast="-31000"/>
            </a:blip>
            <a:srcRect/>
            <a:stretch>
              <a:fillRect/>
            </a:stretch>
          </p:blipFill>
          <p:spPr bwMode="auto">
            <a:xfrm>
              <a:off x="4788024" y="3789040"/>
              <a:ext cx="1728192" cy="1728192"/>
            </a:xfrm>
            <a:prstGeom prst="rect">
              <a:avLst/>
            </a:prstGeom>
            <a:noFill/>
          </p:spPr>
        </p:pic>
        <p:sp>
          <p:nvSpPr>
            <p:cNvPr id="39" name="직사각형 38"/>
            <p:cNvSpPr/>
            <p:nvPr/>
          </p:nvSpPr>
          <p:spPr>
            <a:xfrm>
              <a:off x="5940152" y="3933056"/>
              <a:ext cx="576064" cy="576064"/>
            </a:xfrm>
            <a:prstGeom prst="rect">
              <a:avLst/>
            </a:prstGeom>
            <a:solidFill>
              <a:srgbClr val="DCB894"/>
            </a:solidFill>
            <a:ln>
              <a:solidFill>
                <a:srgbClr val="DCB89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4644008" y="5171480"/>
              <a:ext cx="576064" cy="576064"/>
            </a:xfrm>
            <a:prstGeom prst="rect">
              <a:avLst/>
            </a:prstGeom>
            <a:solidFill>
              <a:srgbClr val="DCB894"/>
            </a:solidFill>
            <a:ln>
              <a:solidFill>
                <a:srgbClr val="DCB89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80" name="그룹 79"/>
          <p:cNvGrpSpPr/>
          <p:nvPr/>
        </p:nvGrpSpPr>
        <p:grpSpPr>
          <a:xfrm>
            <a:off x="1264843" y="1634682"/>
            <a:ext cx="3400704" cy="576064"/>
            <a:chOff x="2267744" y="548680"/>
            <a:chExt cx="2166144" cy="576064"/>
          </a:xfrm>
        </p:grpSpPr>
        <p:grpSp>
          <p:nvGrpSpPr>
            <p:cNvPr id="78" name="그룹 77"/>
            <p:cNvGrpSpPr/>
            <p:nvPr/>
          </p:nvGrpSpPr>
          <p:grpSpPr>
            <a:xfrm>
              <a:off x="2267744" y="548680"/>
              <a:ext cx="2166144" cy="576064"/>
              <a:chOff x="2195736" y="548680"/>
              <a:chExt cx="2166144" cy="576064"/>
            </a:xfrm>
          </p:grpSpPr>
          <p:sp>
            <p:nvSpPr>
              <p:cNvPr id="77" name="평행 사변형 76"/>
              <p:cNvSpPr/>
              <p:nvPr/>
            </p:nvSpPr>
            <p:spPr>
              <a:xfrm flipH="1">
                <a:off x="2498056" y="548680"/>
                <a:ext cx="1863824" cy="576064"/>
              </a:xfrm>
              <a:prstGeom prst="parallelogram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75" name="평행 사변형 74"/>
              <p:cNvSpPr/>
              <p:nvPr/>
            </p:nvSpPr>
            <p:spPr>
              <a:xfrm>
                <a:off x="2195736" y="548680"/>
                <a:ext cx="2016224" cy="576064"/>
              </a:xfrm>
              <a:prstGeom prst="parallelogram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sp>
          <p:nvSpPr>
            <p:cNvPr id="79" name="TextBox 78"/>
            <p:cNvSpPr txBox="1"/>
            <p:nvPr/>
          </p:nvSpPr>
          <p:spPr>
            <a:xfrm>
              <a:off x="2540716" y="652626"/>
              <a:ext cx="147027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1. </a:t>
              </a:r>
              <a:r>
                <a:rPr lang="ko-KR" altLang="en-US" sz="2000" b="1" dirty="0" smtClean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주제 선정</a:t>
              </a:r>
              <a:endParaRPr lang="ko-KR" altLang="en-US" sz="2000" b="1" dirty="0"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</p:grpSp>
      <p:grpSp>
        <p:nvGrpSpPr>
          <p:cNvPr id="86" name="그룹 85"/>
          <p:cNvGrpSpPr/>
          <p:nvPr/>
        </p:nvGrpSpPr>
        <p:grpSpPr>
          <a:xfrm>
            <a:off x="2272955" y="4803034"/>
            <a:ext cx="3400704" cy="576064"/>
            <a:chOff x="2267744" y="548680"/>
            <a:chExt cx="2166144" cy="576064"/>
          </a:xfrm>
          <a:solidFill>
            <a:srgbClr val="FFC000"/>
          </a:solidFill>
        </p:grpSpPr>
        <p:grpSp>
          <p:nvGrpSpPr>
            <p:cNvPr id="87" name="그룹 77"/>
            <p:cNvGrpSpPr/>
            <p:nvPr/>
          </p:nvGrpSpPr>
          <p:grpSpPr>
            <a:xfrm>
              <a:off x="2267744" y="548680"/>
              <a:ext cx="2166144" cy="576064"/>
              <a:chOff x="2195736" y="548680"/>
              <a:chExt cx="2166144" cy="576064"/>
            </a:xfrm>
            <a:grpFill/>
          </p:grpSpPr>
          <p:sp>
            <p:nvSpPr>
              <p:cNvPr id="89" name="평행 사변형 88"/>
              <p:cNvSpPr/>
              <p:nvPr/>
            </p:nvSpPr>
            <p:spPr>
              <a:xfrm flipH="1">
                <a:off x="2498056" y="548680"/>
                <a:ext cx="1863824" cy="576064"/>
              </a:xfrm>
              <a:prstGeom prst="parallelogram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90" name="평행 사변형 89"/>
              <p:cNvSpPr/>
              <p:nvPr/>
            </p:nvSpPr>
            <p:spPr>
              <a:xfrm>
                <a:off x="2195736" y="548680"/>
                <a:ext cx="2016224" cy="576064"/>
              </a:xfrm>
              <a:prstGeom prst="parallelogram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sp>
          <p:nvSpPr>
            <p:cNvPr id="88" name="TextBox 87"/>
            <p:cNvSpPr txBox="1"/>
            <p:nvPr/>
          </p:nvSpPr>
          <p:spPr>
            <a:xfrm>
              <a:off x="2435527" y="652626"/>
              <a:ext cx="177097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2</a:t>
              </a:r>
              <a:r>
                <a:rPr lang="en-US" altLang="ko-KR" sz="2000" b="1" dirty="0" smtClean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. DB </a:t>
              </a:r>
              <a:r>
                <a:rPr lang="ko-KR" altLang="en-US" sz="2000" b="1" dirty="0" smtClean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연동</a:t>
              </a:r>
              <a:r>
                <a:rPr lang="en-US" altLang="ko-KR" sz="2000" b="1" dirty="0" smtClean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 </a:t>
              </a:r>
              <a:endParaRPr lang="ko-KR" altLang="en-US" sz="2000" b="1" dirty="0"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</p:grpSp>
      <p:grpSp>
        <p:nvGrpSpPr>
          <p:cNvPr id="91" name="그룹 90"/>
          <p:cNvGrpSpPr/>
          <p:nvPr/>
        </p:nvGrpSpPr>
        <p:grpSpPr>
          <a:xfrm>
            <a:off x="4289179" y="2570786"/>
            <a:ext cx="3400704" cy="576064"/>
            <a:chOff x="2267744" y="548680"/>
            <a:chExt cx="2166144" cy="576064"/>
          </a:xfrm>
          <a:solidFill>
            <a:srgbClr val="FFC000"/>
          </a:solidFill>
        </p:grpSpPr>
        <p:grpSp>
          <p:nvGrpSpPr>
            <p:cNvPr id="92" name="그룹 77"/>
            <p:cNvGrpSpPr/>
            <p:nvPr/>
          </p:nvGrpSpPr>
          <p:grpSpPr>
            <a:xfrm>
              <a:off x="2267744" y="548680"/>
              <a:ext cx="2166144" cy="576064"/>
              <a:chOff x="2195736" y="548680"/>
              <a:chExt cx="2166144" cy="576064"/>
            </a:xfrm>
            <a:grpFill/>
          </p:grpSpPr>
          <p:sp>
            <p:nvSpPr>
              <p:cNvPr id="94" name="평행 사변형 93"/>
              <p:cNvSpPr/>
              <p:nvPr/>
            </p:nvSpPr>
            <p:spPr>
              <a:xfrm flipH="1">
                <a:off x="2498056" y="548680"/>
                <a:ext cx="1863824" cy="576064"/>
              </a:xfrm>
              <a:prstGeom prst="parallelogram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95" name="평행 사변형 94"/>
              <p:cNvSpPr/>
              <p:nvPr/>
            </p:nvSpPr>
            <p:spPr>
              <a:xfrm>
                <a:off x="2195736" y="548680"/>
                <a:ext cx="2016224" cy="576064"/>
              </a:xfrm>
              <a:prstGeom prst="parallelogram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sp>
          <p:nvSpPr>
            <p:cNvPr id="93" name="TextBox 92"/>
            <p:cNvSpPr txBox="1"/>
            <p:nvPr/>
          </p:nvSpPr>
          <p:spPr>
            <a:xfrm>
              <a:off x="2519772" y="652626"/>
              <a:ext cx="164383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3. </a:t>
              </a:r>
              <a:r>
                <a:rPr lang="ko-KR" altLang="en-US" sz="2000" b="1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현황 </a:t>
              </a:r>
              <a:r>
                <a:rPr lang="ko-KR" altLang="en-US" sz="2000" b="1" dirty="0" smtClean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분석 및 시현</a:t>
              </a:r>
              <a:endParaRPr lang="ko-KR" altLang="en-US" sz="2000" b="1" dirty="0"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</p:grpSp>
      <p:grpSp>
        <p:nvGrpSpPr>
          <p:cNvPr id="101" name="그룹 100"/>
          <p:cNvGrpSpPr/>
          <p:nvPr/>
        </p:nvGrpSpPr>
        <p:grpSpPr>
          <a:xfrm>
            <a:off x="7529539" y="3506890"/>
            <a:ext cx="3400704" cy="576064"/>
            <a:chOff x="2267744" y="548680"/>
            <a:chExt cx="2166144" cy="576064"/>
          </a:xfrm>
          <a:solidFill>
            <a:srgbClr val="FFC000"/>
          </a:solidFill>
        </p:grpSpPr>
        <p:grpSp>
          <p:nvGrpSpPr>
            <p:cNvPr id="102" name="그룹 77"/>
            <p:cNvGrpSpPr/>
            <p:nvPr/>
          </p:nvGrpSpPr>
          <p:grpSpPr>
            <a:xfrm>
              <a:off x="2267744" y="548680"/>
              <a:ext cx="2166144" cy="576064"/>
              <a:chOff x="2195736" y="548680"/>
              <a:chExt cx="2166144" cy="576064"/>
            </a:xfrm>
            <a:grpFill/>
          </p:grpSpPr>
          <p:sp>
            <p:nvSpPr>
              <p:cNvPr id="104" name="평행 사변형 103"/>
              <p:cNvSpPr/>
              <p:nvPr/>
            </p:nvSpPr>
            <p:spPr>
              <a:xfrm flipH="1">
                <a:off x="2498056" y="548680"/>
                <a:ext cx="1863824" cy="576064"/>
              </a:xfrm>
              <a:prstGeom prst="parallelogram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05" name="평행 사변형 104"/>
              <p:cNvSpPr/>
              <p:nvPr/>
            </p:nvSpPr>
            <p:spPr>
              <a:xfrm>
                <a:off x="2195736" y="548680"/>
                <a:ext cx="2016224" cy="576064"/>
              </a:xfrm>
              <a:prstGeom prst="parallelogram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sp>
          <p:nvSpPr>
            <p:cNvPr id="103" name="TextBox 102"/>
            <p:cNvSpPr txBox="1"/>
            <p:nvPr/>
          </p:nvSpPr>
          <p:spPr>
            <a:xfrm>
              <a:off x="2570064" y="652626"/>
              <a:ext cx="143130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4</a:t>
              </a:r>
              <a:r>
                <a:rPr lang="en-US" altLang="ko-KR" sz="2000" b="1" dirty="0" smtClean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. </a:t>
              </a:r>
              <a:r>
                <a:rPr lang="ko-KR" altLang="en-US" sz="2000" b="1" dirty="0" smtClean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마무리</a:t>
              </a:r>
              <a:endParaRPr lang="ko-KR" altLang="en-US" sz="2000" b="1" dirty="0"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</p:grpSp>
      <p:sp>
        <p:nvSpPr>
          <p:cNvPr id="106" name="자유형 105"/>
          <p:cNvSpPr/>
          <p:nvPr/>
        </p:nvSpPr>
        <p:spPr>
          <a:xfrm>
            <a:off x="2944483" y="2426770"/>
            <a:ext cx="614362" cy="2218556"/>
          </a:xfrm>
          <a:custGeom>
            <a:avLst/>
            <a:gdLst>
              <a:gd name="connsiteX0" fmla="*/ 0 w 614362"/>
              <a:gd name="connsiteY0" fmla="*/ 0 h 2314575"/>
              <a:gd name="connsiteX1" fmla="*/ 128587 w 614362"/>
              <a:gd name="connsiteY1" fmla="*/ 1343025 h 2314575"/>
              <a:gd name="connsiteX2" fmla="*/ 614362 w 614362"/>
              <a:gd name="connsiteY2" fmla="*/ 2314575 h 2314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14362" h="2314575">
                <a:moveTo>
                  <a:pt x="0" y="0"/>
                </a:moveTo>
                <a:cubicBezTo>
                  <a:pt x="13096" y="478631"/>
                  <a:pt x="26193" y="957263"/>
                  <a:pt x="128587" y="1343025"/>
                </a:cubicBezTo>
                <a:cubicBezTo>
                  <a:pt x="230981" y="1728787"/>
                  <a:pt x="614362" y="2314575"/>
                  <a:pt x="614362" y="2314575"/>
                </a:cubicBezTo>
              </a:path>
            </a:pathLst>
          </a:custGeom>
          <a:ln w="381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7" name="자유형 106"/>
          <p:cNvSpPr/>
          <p:nvPr/>
        </p:nvSpPr>
        <p:spPr>
          <a:xfrm>
            <a:off x="4402403" y="3290866"/>
            <a:ext cx="1080120" cy="1314450"/>
          </a:xfrm>
          <a:custGeom>
            <a:avLst/>
            <a:gdLst>
              <a:gd name="connsiteX0" fmla="*/ 0 w 1028700"/>
              <a:gd name="connsiteY0" fmla="*/ 1314450 h 1314450"/>
              <a:gd name="connsiteX1" fmla="*/ 742950 w 1028700"/>
              <a:gd name="connsiteY1" fmla="*/ 700088 h 1314450"/>
              <a:gd name="connsiteX2" fmla="*/ 1028700 w 1028700"/>
              <a:gd name="connsiteY2" fmla="*/ 0 h 1314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28700" h="1314450">
                <a:moveTo>
                  <a:pt x="0" y="1314450"/>
                </a:moveTo>
                <a:cubicBezTo>
                  <a:pt x="285750" y="1116806"/>
                  <a:pt x="571500" y="919163"/>
                  <a:pt x="742950" y="700088"/>
                </a:cubicBezTo>
                <a:cubicBezTo>
                  <a:pt x="914400" y="481013"/>
                  <a:pt x="971550" y="240506"/>
                  <a:pt x="1028700" y="0"/>
                </a:cubicBezTo>
              </a:path>
            </a:pathLst>
          </a:custGeom>
          <a:ln w="381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8" name="자유형 107"/>
          <p:cNvSpPr/>
          <p:nvPr/>
        </p:nvSpPr>
        <p:spPr>
          <a:xfrm>
            <a:off x="6346619" y="3290866"/>
            <a:ext cx="369764" cy="1192138"/>
          </a:xfrm>
          <a:custGeom>
            <a:avLst/>
            <a:gdLst>
              <a:gd name="connsiteX0" fmla="*/ 0 w 242888"/>
              <a:gd name="connsiteY0" fmla="*/ 0 h 1143000"/>
              <a:gd name="connsiteX1" fmla="*/ 71438 w 242888"/>
              <a:gd name="connsiteY1" fmla="*/ 571500 h 1143000"/>
              <a:gd name="connsiteX2" fmla="*/ 242888 w 242888"/>
              <a:gd name="connsiteY2" fmla="*/ 1143000 h 114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2888" h="1143000">
                <a:moveTo>
                  <a:pt x="0" y="0"/>
                </a:moveTo>
                <a:cubicBezTo>
                  <a:pt x="15478" y="190500"/>
                  <a:pt x="30957" y="381000"/>
                  <a:pt x="71438" y="571500"/>
                </a:cubicBezTo>
                <a:cubicBezTo>
                  <a:pt x="111919" y="762000"/>
                  <a:pt x="177403" y="952500"/>
                  <a:pt x="242888" y="1143000"/>
                </a:cubicBezTo>
              </a:path>
            </a:pathLst>
          </a:custGeom>
          <a:ln w="381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9" name="자유형 108"/>
          <p:cNvSpPr/>
          <p:nvPr/>
        </p:nvSpPr>
        <p:spPr>
          <a:xfrm>
            <a:off x="8290836" y="4240118"/>
            <a:ext cx="811560" cy="778941"/>
          </a:xfrm>
          <a:custGeom>
            <a:avLst/>
            <a:gdLst>
              <a:gd name="connsiteX0" fmla="*/ 0 w 771525"/>
              <a:gd name="connsiteY0" fmla="*/ 757237 h 757237"/>
              <a:gd name="connsiteX1" fmla="*/ 571500 w 771525"/>
              <a:gd name="connsiteY1" fmla="*/ 371475 h 757237"/>
              <a:gd name="connsiteX2" fmla="*/ 771525 w 771525"/>
              <a:gd name="connsiteY2" fmla="*/ 0 h 757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71525" h="757237">
                <a:moveTo>
                  <a:pt x="0" y="757237"/>
                </a:moveTo>
                <a:cubicBezTo>
                  <a:pt x="221456" y="627459"/>
                  <a:pt x="442912" y="497681"/>
                  <a:pt x="571500" y="371475"/>
                </a:cubicBezTo>
                <a:cubicBezTo>
                  <a:pt x="700088" y="245269"/>
                  <a:pt x="735806" y="122634"/>
                  <a:pt x="771525" y="0"/>
                </a:cubicBezTo>
              </a:path>
            </a:pathLst>
          </a:custGeom>
          <a:ln w="381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623392" y="116632"/>
            <a:ext cx="10585176" cy="72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623392" y="764704"/>
            <a:ext cx="10585176" cy="72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8" name="평행 사변형 37"/>
          <p:cNvSpPr/>
          <p:nvPr/>
        </p:nvSpPr>
        <p:spPr>
          <a:xfrm>
            <a:off x="1524000" y="116632"/>
            <a:ext cx="648072" cy="720080"/>
          </a:xfrm>
          <a:prstGeom prst="parallelogram">
            <a:avLst>
              <a:gd name="adj" fmla="val 44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2" name="평행 사변형 41"/>
          <p:cNvSpPr/>
          <p:nvPr/>
        </p:nvSpPr>
        <p:spPr>
          <a:xfrm>
            <a:off x="2173625" y="116632"/>
            <a:ext cx="648072" cy="720080"/>
          </a:xfrm>
          <a:prstGeom prst="parallelogram">
            <a:avLst>
              <a:gd name="adj" fmla="val 44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3" name="평행 사변형 42"/>
          <p:cNvSpPr/>
          <p:nvPr/>
        </p:nvSpPr>
        <p:spPr>
          <a:xfrm>
            <a:off x="2823250" y="116632"/>
            <a:ext cx="648072" cy="720080"/>
          </a:xfrm>
          <a:prstGeom prst="parallelogram">
            <a:avLst>
              <a:gd name="adj" fmla="val 44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4" name="평행 사변형 43"/>
          <p:cNvSpPr/>
          <p:nvPr/>
        </p:nvSpPr>
        <p:spPr>
          <a:xfrm>
            <a:off x="3472875" y="116632"/>
            <a:ext cx="648072" cy="720080"/>
          </a:xfrm>
          <a:prstGeom prst="parallelogram">
            <a:avLst>
              <a:gd name="adj" fmla="val 44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5" name="평행 사변형 44"/>
          <p:cNvSpPr/>
          <p:nvPr/>
        </p:nvSpPr>
        <p:spPr>
          <a:xfrm>
            <a:off x="4122500" y="116632"/>
            <a:ext cx="648072" cy="720080"/>
          </a:xfrm>
          <a:prstGeom prst="parallelogram">
            <a:avLst>
              <a:gd name="adj" fmla="val 44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6" name="평행 사변형 45"/>
          <p:cNvSpPr/>
          <p:nvPr/>
        </p:nvSpPr>
        <p:spPr>
          <a:xfrm>
            <a:off x="4772125" y="116632"/>
            <a:ext cx="648072" cy="720080"/>
          </a:xfrm>
          <a:prstGeom prst="parallelogram">
            <a:avLst>
              <a:gd name="adj" fmla="val 44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7" name="평행 사변형 46"/>
          <p:cNvSpPr/>
          <p:nvPr/>
        </p:nvSpPr>
        <p:spPr>
          <a:xfrm>
            <a:off x="5421750" y="116632"/>
            <a:ext cx="648072" cy="720080"/>
          </a:xfrm>
          <a:prstGeom prst="parallelogram">
            <a:avLst>
              <a:gd name="adj" fmla="val 44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8" name="평행 사변형 47"/>
          <p:cNvSpPr/>
          <p:nvPr/>
        </p:nvSpPr>
        <p:spPr>
          <a:xfrm>
            <a:off x="6071375" y="116632"/>
            <a:ext cx="648072" cy="720080"/>
          </a:xfrm>
          <a:prstGeom prst="parallelogram">
            <a:avLst>
              <a:gd name="adj" fmla="val 44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9" name="평행 사변형 48"/>
          <p:cNvSpPr/>
          <p:nvPr/>
        </p:nvSpPr>
        <p:spPr>
          <a:xfrm>
            <a:off x="6721000" y="116632"/>
            <a:ext cx="648072" cy="720080"/>
          </a:xfrm>
          <a:prstGeom prst="parallelogram">
            <a:avLst>
              <a:gd name="adj" fmla="val 44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0" name="평행 사변형 49"/>
          <p:cNvSpPr/>
          <p:nvPr/>
        </p:nvSpPr>
        <p:spPr>
          <a:xfrm>
            <a:off x="7370625" y="116632"/>
            <a:ext cx="648072" cy="720080"/>
          </a:xfrm>
          <a:prstGeom prst="parallelogram">
            <a:avLst>
              <a:gd name="adj" fmla="val 44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1" name="평행 사변형 50"/>
          <p:cNvSpPr/>
          <p:nvPr/>
        </p:nvSpPr>
        <p:spPr>
          <a:xfrm>
            <a:off x="8020250" y="116632"/>
            <a:ext cx="648072" cy="720080"/>
          </a:xfrm>
          <a:prstGeom prst="parallelogram">
            <a:avLst>
              <a:gd name="adj" fmla="val 44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2" name="평행 사변형 51"/>
          <p:cNvSpPr/>
          <p:nvPr/>
        </p:nvSpPr>
        <p:spPr>
          <a:xfrm>
            <a:off x="8669875" y="116632"/>
            <a:ext cx="648072" cy="720080"/>
          </a:xfrm>
          <a:prstGeom prst="parallelogram">
            <a:avLst>
              <a:gd name="adj" fmla="val 44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3" name="평행 사변형 52"/>
          <p:cNvSpPr/>
          <p:nvPr/>
        </p:nvSpPr>
        <p:spPr>
          <a:xfrm>
            <a:off x="9319500" y="116632"/>
            <a:ext cx="648072" cy="720080"/>
          </a:xfrm>
          <a:prstGeom prst="parallelogram">
            <a:avLst>
              <a:gd name="adj" fmla="val 44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4" name="평행 사변형 53"/>
          <p:cNvSpPr/>
          <p:nvPr/>
        </p:nvSpPr>
        <p:spPr>
          <a:xfrm>
            <a:off x="9969128" y="116632"/>
            <a:ext cx="648072" cy="720080"/>
          </a:xfrm>
          <a:prstGeom prst="parallelogram">
            <a:avLst>
              <a:gd name="adj" fmla="val 44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623392" y="188641"/>
            <a:ext cx="10585176" cy="576073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1775520" y="274928"/>
            <a:ext cx="94039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>
                <a:latin typeface="나눔바른고딕" pitchFamily="50" charset="-127"/>
                <a:ea typeface="나눔바른고딕" pitchFamily="50" charset="-127"/>
              </a:rPr>
              <a:t>구성 및 목차</a:t>
            </a:r>
            <a:endParaRPr lang="ko-KR" altLang="en-US" sz="2400" b="1" dirty="0">
              <a:latin typeface="나눔바른고딕" pitchFamily="50" charset="-127"/>
              <a:ea typeface="나눔바른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91813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BB9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35"/>
          <p:cNvGrpSpPr/>
          <p:nvPr/>
        </p:nvGrpSpPr>
        <p:grpSpPr>
          <a:xfrm rot="21216479">
            <a:off x="-130212" y="5495493"/>
            <a:ext cx="12575994" cy="648064"/>
            <a:chOff x="-1044624" y="2492904"/>
            <a:chExt cx="10628040" cy="648064"/>
          </a:xfrm>
        </p:grpSpPr>
        <p:sp>
          <p:nvSpPr>
            <p:cNvPr id="25" name="직사각형 24"/>
            <p:cNvSpPr/>
            <p:nvPr/>
          </p:nvSpPr>
          <p:spPr>
            <a:xfrm>
              <a:off x="-1044624" y="2564904"/>
              <a:ext cx="10585176" cy="504056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-1044624" y="2492904"/>
              <a:ext cx="10585176" cy="720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-1044624" y="3068968"/>
              <a:ext cx="10585176" cy="720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-1001760" y="2651200"/>
              <a:ext cx="105851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latin typeface="나눔바른고딕" pitchFamily="50" charset="-127"/>
                  <a:ea typeface="나눔바른고딕" pitchFamily="50" charset="-127"/>
                </a:rPr>
                <a:t>P O L I C E    L I N E   P O L I C E    L I N E     P O L I C E    L I N E   P O L I C E    L I N E     P O L I C E    L I N E  </a:t>
              </a:r>
              <a:r>
                <a:rPr lang="en-US" altLang="ko-KR" b="1" dirty="0" smtClean="0">
                  <a:latin typeface="나눔바른고딕" pitchFamily="50" charset="-127"/>
                  <a:ea typeface="나눔바른고딕" pitchFamily="50" charset="-127"/>
                </a:rPr>
                <a:t> </a:t>
              </a:r>
              <a:endParaRPr lang="ko-KR" altLang="en-US" b="1" dirty="0">
                <a:latin typeface="나눔바른고딕" pitchFamily="50" charset="-127"/>
                <a:ea typeface="나눔바른고딕" pitchFamily="50" charset="-127"/>
              </a:endParaRPr>
            </a:p>
          </p:txBody>
        </p:sp>
      </p:grpSp>
      <p:grpSp>
        <p:nvGrpSpPr>
          <p:cNvPr id="5" name="그룹 16"/>
          <p:cNvGrpSpPr/>
          <p:nvPr/>
        </p:nvGrpSpPr>
        <p:grpSpPr>
          <a:xfrm>
            <a:off x="-191493" y="2625346"/>
            <a:ext cx="12575839" cy="1152128"/>
            <a:chOff x="-900608" y="2276872"/>
            <a:chExt cx="10585176" cy="720080"/>
          </a:xfrm>
        </p:grpSpPr>
        <p:sp>
          <p:nvSpPr>
            <p:cNvPr id="18" name="직사각형 17"/>
            <p:cNvSpPr/>
            <p:nvPr/>
          </p:nvSpPr>
          <p:spPr>
            <a:xfrm>
              <a:off x="-900608" y="2276872"/>
              <a:ext cx="10585176" cy="72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-900608" y="2924944"/>
              <a:ext cx="10585176" cy="72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0" name="평행 사변형 19"/>
            <p:cNvSpPr/>
            <p:nvPr/>
          </p:nvSpPr>
          <p:spPr>
            <a:xfrm>
              <a:off x="0" y="2276872"/>
              <a:ext cx="648072" cy="720080"/>
            </a:xfrm>
            <a:prstGeom prst="parallelogram">
              <a:avLst>
                <a:gd name="adj" fmla="val 44842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1" name="평행 사변형 20"/>
            <p:cNvSpPr/>
            <p:nvPr/>
          </p:nvSpPr>
          <p:spPr>
            <a:xfrm>
              <a:off x="649625" y="2276872"/>
              <a:ext cx="648072" cy="720080"/>
            </a:xfrm>
            <a:prstGeom prst="parallelogram">
              <a:avLst>
                <a:gd name="adj" fmla="val 44842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2" name="평행 사변형 21"/>
            <p:cNvSpPr/>
            <p:nvPr/>
          </p:nvSpPr>
          <p:spPr>
            <a:xfrm>
              <a:off x="1299250" y="2276872"/>
              <a:ext cx="648072" cy="720080"/>
            </a:xfrm>
            <a:prstGeom prst="parallelogram">
              <a:avLst>
                <a:gd name="adj" fmla="val 44842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3" name="평행 사변형 22"/>
            <p:cNvSpPr/>
            <p:nvPr/>
          </p:nvSpPr>
          <p:spPr>
            <a:xfrm>
              <a:off x="1948875" y="2276872"/>
              <a:ext cx="648072" cy="720080"/>
            </a:xfrm>
            <a:prstGeom prst="parallelogram">
              <a:avLst>
                <a:gd name="adj" fmla="val 44842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4" name="평행 사변형 23"/>
            <p:cNvSpPr/>
            <p:nvPr/>
          </p:nvSpPr>
          <p:spPr>
            <a:xfrm>
              <a:off x="2598500" y="2276872"/>
              <a:ext cx="648072" cy="720080"/>
            </a:xfrm>
            <a:prstGeom prst="parallelogram">
              <a:avLst>
                <a:gd name="adj" fmla="val 44842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6" name="평행 사변형 25"/>
            <p:cNvSpPr/>
            <p:nvPr/>
          </p:nvSpPr>
          <p:spPr>
            <a:xfrm>
              <a:off x="3248125" y="2276872"/>
              <a:ext cx="648072" cy="720080"/>
            </a:xfrm>
            <a:prstGeom prst="parallelogram">
              <a:avLst>
                <a:gd name="adj" fmla="val 44842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7" name="평행 사변형 26"/>
            <p:cNvSpPr/>
            <p:nvPr/>
          </p:nvSpPr>
          <p:spPr>
            <a:xfrm>
              <a:off x="3897750" y="2276872"/>
              <a:ext cx="648072" cy="720080"/>
            </a:xfrm>
            <a:prstGeom prst="parallelogram">
              <a:avLst>
                <a:gd name="adj" fmla="val 44842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8" name="평행 사변형 27"/>
            <p:cNvSpPr/>
            <p:nvPr/>
          </p:nvSpPr>
          <p:spPr>
            <a:xfrm>
              <a:off x="4547375" y="2276872"/>
              <a:ext cx="648072" cy="720080"/>
            </a:xfrm>
            <a:prstGeom prst="parallelogram">
              <a:avLst>
                <a:gd name="adj" fmla="val 44842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9" name="평행 사변형 28"/>
            <p:cNvSpPr/>
            <p:nvPr/>
          </p:nvSpPr>
          <p:spPr>
            <a:xfrm>
              <a:off x="5197000" y="2276872"/>
              <a:ext cx="648072" cy="720080"/>
            </a:xfrm>
            <a:prstGeom prst="parallelogram">
              <a:avLst>
                <a:gd name="adj" fmla="val 44842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0" name="평행 사변형 29"/>
            <p:cNvSpPr/>
            <p:nvPr/>
          </p:nvSpPr>
          <p:spPr>
            <a:xfrm>
              <a:off x="5846625" y="2276872"/>
              <a:ext cx="648072" cy="720080"/>
            </a:xfrm>
            <a:prstGeom prst="parallelogram">
              <a:avLst>
                <a:gd name="adj" fmla="val 44842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2" name="평행 사변형 31"/>
            <p:cNvSpPr/>
            <p:nvPr/>
          </p:nvSpPr>
          <p:spPr>
            <a:xfrm>
              <a:off x="6496250" y="2276872"/>
              <a:ext cx="648072" cy="720080"/>
            </a:xfrm>
            <a:prstGeom prst="parallelogram">
              <a:avLst>
                <a:gd name="adj" fmla="val 44842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3" name="평행 사변형 32"/>
            <p:cNvSpPr/>
            <p:nvPr/>
          </p:nvSpPr>
          <p:spPr>
            <a:xfrm>
              <a:off x="7145875" y="2276872"/>
              <a:ext cx="648072" cy="720080"/>
            </a:xfrm>
            <a:prstGeom prst="parallelogram">
              <a:avLst>
                <a:gd name="adj" fmla="val 44842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6" name="평행 사변형 35"/>
            <p:cNvSpPr/>
            <p:nvPr/>
          </p:nvSpPr>
          <p:spPr>
            <a:xfrm>
              <a:off x="7795500" y="2276872"/>
              <a:ext cx="648072" cy="720080"/>
            </a:xfrm>
            <a:prstGeom prst="parallelogram">
              <a:avLst>
                <a:gd name="adj" fmla="val 44842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7" name="평행 사변형 36"/>
            <p:cNvSpPr/>
            <p:nvPr/>
          </p:nvSpPr>
          <p:spPr>
            <a:xfrm>
              <a:off x="8445128" y="2276872"/>
              <a:ext cx="648072" cy="720080"/>
            </a:xfrm>
            <a:prstGeom prst="parallelogram">
              <a:avLst>
                <a:gd name="adj" fmla="val 44842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-900608" y="2348880"/>
              <a:ext cx="10585176" cy="576073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204955" y="2380535"/>
              <a:ext cx="8374048" cy="5193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800" b="1" dirty="0" smtClean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1. </a:t>
              </a:r>
              <a:r>
                <a:rPr lang="ko-KR" altLang="en-US" sz="4800" b="1" dirty="0" smtClean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주제 선정</a:t>
              </a:r>
              <a:endParaRPr lang="ko-KR" altLang="en-US" sz="4800" b="1" dirty="0"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</p:grpSp>
      <p:grpSp>
        <p:nvGrpSpPr>
          <p:cNvPr id="48" name="그룹 41"/>
          <p:cNvGrpSpPr/>
          <p:nvPr/>
        </p:nvGrpSpPr>
        <p:grpSpPr>
          <a:xfrm rot="408469">
            <a:off x="-537355" y="90433"/>
            <a:ext cx="13830041" cy="749188"/>
            <a:chOff x="-1044624" y="2492905"/>
            <a:chExt cx="10628040" cy="648063"/>
          </a:xfrm>
        </p:grpSpPr>
        <p:sp>
          <p:nvSpPr>
            <p:cNvPr id="49" name="직사각형 48"/>
            <p:cNvSpPr/>
            <p:nvPr/>
          </p:nvSpPr>
          <p:spPr>
            <a:xfrm>
              <a:off x="-1044624" y="2564904"/>
              <a:ext cx="10585176" cy="504056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-1044624" y="2492905"/>
              <a:ext cx="10585176" cy="720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-1044624" y="3068968"/>
              <a:ext cx="10585176" cy="720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-1001760" y="2676126"/>
              <a:ext cx="10585176" cy="319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latin typeface="나눔바른고딕" pitchFamily="50" charset="-127"/>
                  <a:ea typeface="나눔바른고딕" pitchFamily="50" charset="-127"/>
                </a:rPr>
                <a:t>P O L I C E    L I N E   P O L I C E    L I N E   </a:t>
              </a:r>
              <a:r>
                <a:rPr lang="en-US" altLang="ko-KR" b="1" dirty="0" smtClean="0">
                  <a:latin typeface="나눔바른고딕" pitchFamily="50" charset="-127"/>
                  <a:ea typeface="나눔바른고딕" pitchFamily="50" charset="-127"/>
                </a:rPr>
                <a:t>P </a:t>
              </a:r>
              <a:r>
                <a:rPr lang="en-US" altLang="ko-KR" b="1" dirty="0">
                  <a:latin typeface="나눔바른고딕" pitchFamily="50" charset="-127"/>
                  <a:ea typeface="나눔바른고딕" pitchFamily="50" charset="-127"/>
                </a:rPr>
                <a:t>O L I C E    L I N E   P O L I C E    L I N </a:t>
              </a:r>
              <a:r>
                <a:rPr lang="en-US" altLang="ko-KR" b="1" dirty="0" smtClean="0">
                  <a:latin typeface="나눔바른고딕" pitchFamily="50" charset="-127"/>
                  <a:ea typeface="나눔바른고딕" pitchFamily="50" charset="-127"/>
                </a:rPr>
                <a:t>E   </a:t>
              </a:r>
              <a:r>
                <a:rPr lang="ko-KR" altLang="en-US" b="1" dirty="0" smtClean="0">
                  <a:latin typeface="나눔바른고딕" pitchFamily="50" charset="-127"/>
                  <a:ea typeface="나눔바른고딕" pitchFamily="50" charset="-127"/>
                </a:rPr>
                <a:t> </a:t>
              </a:r>
              <a:r>
                <a:rPr lang="en-US" altLang="ko-KR" b="1" dirty="0">
                  <a:latin typeface="나눔바른고딕" pitchFamily="50" charset="-127"/>
                  <a:ea typeface="나눔바른고딕" pitchFamily="50" charset="-127"/>
                </a:rPr>
                <a:t>P O L I C E  </a:t>
              </a:r>
              <a:r>
                <a:rPr lang="en-US" altLang="ko-KR" b="1" dirty="0" smtClean="0">
                  <a:latin typeface="나눔바른고딕" pitchFamily="50" charset="-127"/>
                  <a:ea typeface="나눔바른고딕" pitchFamily="50" charset="-127"/>
                </a:rPr>
                <a:t> L </a:t>
              </a:r>
              <a:r>
                <a:rPr lang="en-US" altLang="ko-KR" b="1" dirty="0">
                  <a:latin typeface="나눔바른고딕" pitchFamily="50" charset="-127"/>
                  <a:ea typeface="나눔바른고딕" pitchFamily="50" charset="-127"/>
                </a:rPr>
                <a:t>I N E </a:t>
              </a:r>
              <a:r>
                <a:rPr lang="en-US" altLang="ko-KR" b="1" dirty="0" smtClean="0">
                  <a:latin typeface="나눔바른고딕" pitchFamily="50" charset="-127"/>
                  <a:ea typeface="나눔바른고딕" pitchFamily="50" charset="-127"/>
                </a:rPr>
                <a:t> </a:t>
              </a:r>
              <a:endParaRPr lang="ko-KR" altLang="en-US" b="1" dirty="0">
                <a:latin typeface="나눔바른고딕" pitchFamily="50" charset="-127"/>
                <a:ea typeface="나눔바른고딕" pitchFamily="50" charset="-127"/>
              </a:endParaRPr>
            </a:p>
          </p:txBody>
        </p:sp>
      </p:grpSp>
      <p:grpSp>
        <p:nvGrpSpPr>
          <p:cNvPr id="53" name="그룹 36"/>
          <p:cNvGrpSpPr/>
          <p:nvPr/>
        </p:nvGrpSpPr>
        <p:grpSpPr>
          <a:xfrm rot="854201">
            <a:off x="-323519" y="5464406"/>
            <a:ext cx="12413412" cy="648063"/>
            <a:chOff x="-1044624" y="2492905"/>
            <a:chExt cx="10628040" cy="648063"/>
          </a:xfrm>
        </p:grpSpPr>
        <p:sp>
          <p:nvSpPr>
            <p:cNvPr id="54" name="직사각형 53"/>
            <p:cNvSpPr/>
            <p:nvPr/>
          </p:nvSpPr>
          <p:spPr>
            <a:xfrm>
              <a:off x="-1044624" y="2564904"/>
              <a:ext cx="10585176" cy="504056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-1044624" y="2492905"/>
              <a:ext cx="10585176" cy="720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-1044624" y="3068968"/>
              <a:ext cx="10585176" cy="720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-1001760" y="2651200"/>
              <a:ext cx="105851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latin typeface="나눔바른고딕" pitchFamily="50" charset="-127"/>
                  <a:ea typeface="나눔바른고딕" pitchFamily="50" charset="-127"/>
                </a:rPr>
                <a:t>P O L I C E    L I N E   P O L I C E    L I N E     P O L I C E    L I N E   P O L I C E    L I N E </a:t>
              </a:r>
              <a:r>
                <a:rPr lang="en-US" altLang="ko-KR" b="1" dirty="0" smtClean="0">
                  <a:latin typeface="나눔바른고딕" pitchFamily="50" charset="-127"/>
                  <a:ea typeface="나눔바른고딕" pitchFamily="50" charset="-127"/>
                </a:rPr>
                <a:t> </a:t>
              </a:r>
              <a:endParaRPr lang="ko-KR" altLang="en-US" b="1" dirty="0">
                <a:latin typeface="나눔바른고딕" pitchFamily="50" charset="-127"/>
                <a:ea typeface="나눔바른고딕" pitchFamily="50" charset="-127"/>
              </a:endParaRPr>
            </a:p>
          </p:txBody>
        </p:sp>
      </p:grpSp>
      <p:grpSp>
        <p:nvGrpSpPr>
          <p:cNvPr id="58" name="그룹 35"/>
          <p:cNvGrpSpPr/>
          <p:nvPr/>
        </p:nvGrpSpPr>
        <p:grpSpPr>
          <a:xfrm rot="20382432">
            <a:off x="-513580" y="1245108"/>
            <a:ext cx="11833866" cy="648064"/>
            <a:chOff x="-1044624" y="2492904"/>
            <a:chExt cx="10628040" cy="648064"/>
          </a:xfrm>
        </p:grpSpPr>
        <p:sp>
          <p:nvSpPr>
            <p:cNvPr id="59" name="직사각형 58"/>
            <p:cNvSpPr/>
            <p:nvPr/>
          </p:nvSpPr>
          <p:spPr>
            <a:xfrm>
              <a:off x="-1044624" y="2564904"/>
              <a:ext cx="10585176" cy="504056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0" name="직사각형 59"/>
            <p:cNvSpPr/>
            <p:nvPr/>
          </p:nvSpPr>
          <p:spPr>
            <a:xfrm>
              <a:off x="-1044624" y="2492904"/>
              <a:ext cx="10585176" cy="720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1" name="직사각형 60"/>
            <p:cNvSpPr/>
            <p:nvPr/>
          </p:nvSpPr>
          <p:spPr>
            <a:xfrm>
              <a:off x="-1044624" y="3068968"/>
              <a:ext cx="10585176" cy="720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-1001760" y="2651200"/>
              <a:ext cx="105851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latin typeface="나눔바른고딕" pitchFamily="50" charset="-127"/>
                  <a:ea typeface="나눔바른고딕" pitchFamily="50" charset="-127"/>
                </a:rPr>
                <a:t>P O L I C E    L I N E   P O L I C E    L I N E     P O L I C E    L I N E   P O L I C E    L I N E</a:t>
              </a:r>
              <a:endParaRPr lang="ko-KR" altLang="en-US" b="1" dirty="0">
                <a:latin typeface="나눔바른고딕" pitchFamily="50" charset="-127"/>
                <a:ea typeface="나눔바른고딕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83686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BB9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623392" y="116632"/>
            <a:ext cx="10585176" cy="72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623392" y="764704"/>
            <a:ext cx="10585176" cy="72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평행 사변형 8"/>
          <p:cNvSpPr/>
          <p:nvPr/>
        </p:nvSpPr>
        <p:spPr>
          <a:xfrm>
            <a:off x="1524000" y="116632"/>
            <a:ext cx="648072" cy="720080"/>
          </a:xfrm>
          <a:prstGeom prst="parallelogram">
            <a:avLst>
              <a:gd name="adj" fmla="val 44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평행 사변형 11"/>
          <p:cNvSpPr/>
          <p:nvPr/>
        </p:nvSpPr>
        <p:spPr>
          <a:xfrm>
            <a:off x="2173625" y="116632"/>
            <a:ext cx="648072" cy="720080"/>
          </a:xfrm>
          <a:prstGeom prst="parallelogram">
            <a:avLst>
              <a:gd name="adj" fmla="val 44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평행 사변형 12"/>
          <p:cNvSpPr/>
          <p:nvPr/>
        </p:nvSpPr>
        <p:spPr>
          <a:xfrm>
            <a:off x="2823250" y="116632"/>
            <a:ext cx="648072" cy="720080"/>
          </a:xfrm>
          <a:prstGeom prst="parallelogram">
            <a:avLst>
              <a:gd name="adj" fmla="val 44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평행 사변형 13"/>
          <p:cNvSpPr/>
          <p:nvPr/>
        </p:nvSpPr>
        <p:spPr>
          <a:xfrm>
            <a:off x="3472875" y="116632"/>
            <a:ext cx="648072" cy="720080"/>
          </a:xfrm>
          <a:prstGeom prst="parallelogram">
            <a:avLst>
              <a:gd name="adj" fmla="val 44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평행 사변형 14"/>
          <p:cNvSpPr/>
          <p:nvPr/>
        </p:nvSpPr>
        <p:spPr>
          <a:xfrm>
            <a:off x="4122500" y="116632"/>
            <a:ext cx="648072" cy="720080"/>
          </a:xfrm>
          <a:prstGeom prst="parallelogram">
            <a:avLst>
              <a:gd name="adj" fmla="val 44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" name="평행 사변형 15"/>
          <p:cNvSpPr/>
          <p:nvPr/>
        </p:nvSpPr>
        <p:spPr>
          <a:xfrm>
            <a:off x="4772125" y="116632"/>
            <a:ext cx="648072" cy="720080"/>
          </a:xfrm>
          <a:prstGeom prst="parallelogram">
            <a:avLst>
              <a:gd name="adj" fmla="val 44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평행 사변형 16"/>
          <p:cNvSpPr/>
          <p:nvPr/>
        </p:nvSpPr>
        <p:spPr>
          <a:xfrm>
            <a:off x="5421750" y="116632"/>
            <a:ext cx="648072" cy="720080"/>
          </a:xfrm>
          <a:prstGeom prst="parallelogram">
            <a:avLst>
              <a:gd name="adj" fmla="val 44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평행 사변형 17"/>
          <p:cNvSpPr/>
          <p:nvPr/>
        </p:nvSpPr>
        <p:spPr>
          <a:xfrm>
            <a:off x="6071375" y="116632"/>
            <a:ext cx="648072" cy="720080"/>
          </a:xfrm>
          <a:prstGeom prst="parallelogram">
            <a:avLst>
              <a:gd name="adj" fmla="val 44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9" name="평행 사변형 18"/>
          <p:cNvSpPr/>
          <p:nvPr/>
        </p:nvSpPr>
        <p:spPr>
          <a:xfrm>
            <a:off x="6721000" y="116632"/>
            <a:ext cx="648072" cy="720080"/>
          </a:xfrm>
          <a:prstGeom prst="parallelogram">
            <a:avLst>
              <a:gd name="adj" fmla="val 44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0" name="평행 사변형 19"/>
          <p:cNvSpPr/>
          <p:nvPr/>
        </p:nvSpPr>
        <p:spPr>
          <a:xfrm>
            <a:off x="7370625" y="116632"/>
            <a:ext cx="648072" cy="720080"/>
          </a:xfrm>
          <a:prstGeom prst="parallelogram">
            <a:avLst>
              <a:gd name="adj" fmla="val 44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1" name="평행 사변형 20"/>
          <p:cNvSpPr/>
          <p:nvPr/>
        </p:nvSpPr>
        <p:spPr>
          <a:xfrm>
            <a:off x="8020250" y="116632"/>
            <a:ext cx="648072" cy="720080"/>
          </a:xfrm>
          <a:prstGeom prst="parallelogram">
            <a:avLst>
              <a:gd name="adj" fmla="val 44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2" name="평행 사변형 21"/>
          <p:cNvSpPr/>
          <p:nvPr/>
        </p:nvSpPr>
        <p:spPr>
          <a:xfrm>
            <a:off x="8669875" y="116632"/>
            <a:ext cx="648072" cy="720080"/>
          </a:xfrm>
          <a:prstGeom prst="parallelogram">
            <a:avLst>
              <a:gd name="adj" fmla="val 44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3" name="평행 사변형 22"/>
          <p:cNvSpPr/>
          <p:nvPr/>
        </p:nvSpPr>
        <p:spPr>
          <a:xfrm>
            <a:off x="9319500" y="116632"/>
            <a:ext cx="648072" cy="720080"/>
          </a:xfrm>
          <a:prstGeom prst="parallelogram">
            <a:avLst>
              <a:gd name="adj" fmla="val 44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4" name="평행 사변형 23"/>
          <p:cNvSpPr/>
          <p:nvPr/>
        </p:nvSpPr>
        <p:spPr>
          <a:xfrm>
            <a:off x="9969128" y="116632"/>
            <a:ext cx="648072" cy="720080"/>
          </a:xfrm>
          <a:prstGeom prst="parallelogram">
            <a:avLst>
              <a:gd name="adj" fmla="val 44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623392" y="188641"/>
            <a:ext cx="10585176" cy="576073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775520" y="274928"/>
            <a:ext cx="94039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latin typeface="나눔바른고딕" pitchFamily="50" charset="-127"/>
                <a:ea typeface="나눔바른고딕" pitchFamily="50" charset="-127"/>
              </a:rPr>
              <a:t>1. </a:t>
            </a:r>
            <a:r>
              <a:rPr lang="ko-KR" altLang="en-US" sz="2400" b="1" dirty="0" smtClean="0">
                <a:latin typeface="나눔바른고딕" pitchFamily="50" charset="-127"/>
                <a:ea typeface="나눔바른고딕" pitchFamily="50" charset="-127"/>
              </a:rPr>
              <a:t>주제 선정 동기</a:t>
            </a:r>
            <a:endParaRPr lang="ko-KR" altLang="en-US" sz="2400" b="1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23391" y="2364259"/>
            <a:ext cx="6337582" cy="4234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7" name="그룹 26"/>
          <p:cNvGrpSpPr/>
          <p:nvPr/>
        </p:nvGrpSpPr>
        <p:grpSpPr>
          <a:xfrm>
            <a:off x="623390" y="1093642"/>
            <a:ext cx="6337583" cy="1114808"/>
            <a:chOff x="623389" y="2888073"/>
            <a:chExt cx="6337583" cy="1114808"/>
          </a:xfrm>
        </p:grpSpPr>
        <p:sp>
          <p:nvSpPr>
            <p:cNvPr id="57" name="직사각형 56"/>
            <p:cNvSpPr/>
            <p:nvPr/>
          </p:nvSpPr>
          <p:spPr>
            <a:xfrm>
              <a:off x="623389" y="2888073"/>
              <a:ext cx="6337583" cy="11148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877411" y="3015010"/>
              <a:ext cx="106150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b="1" dirty="0" smtClean="0">
                  <a:solidFill>
                    <a:schemeClr val="accent1">
                      <a:lumMod val="7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사회 </a:t>
              </a:r>
              <a:r>
                <a:rPr lang="en-US" altLang="ko-KR" sz="1100" b="1" dirty="0" smtClean="0">
                  <a:solidFill>
                    <a:schemeClr val="accent1">
                      <a:lumMod val="7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&gt; </a:t>
              </a:r>
              <a:r>
                <a:rPr lang="ko-KR" altLang="en-US" sz="1100" b="1" dirty="0" smtClean="0">
                  <a:solidFill>
                    <a:schemeClr val="accent1">
                      <a:lumMod val="7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사회일반</a:t>
              </a:r>
              <a:endParaRPr lang="ko-KR" altLang="en-US" sz="1100" b="1" dirty="0">
                <a:solidFill>
                  <a:schemeClr val="accent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877411" y="3304411"/>
              <a:ext cx="515076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25</a:t>
              </a:r>
              <a:r>
                <a:rPr lang="ko-KR" altLang="en-US" sz="2000" b="1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분당 </a:t>
              </a:r>
              <a:r>
                <a:rPr lang="en-US" altLang="ko-KR" sz="2000" b="1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</a:t>
              </a:r>
              <a:r>
                <a:rPr lang="ko-KR" altLang="en-US" sz="2000" b="1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건→</a:t>
              </a:r>
              <a:r>
                <a:rPr lang="en-US" altLang="ko-KR" sz="2000" b="1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22</a:t>
              </a:r>
              <a:r>
                <a:rPr lang="ko-KR" altLang="en-US" sz="2000" b="1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분당 </a:t>
              </a:r>
              <a:r>
                <a:rPr lang="en-US" altLang="ko-KR" sz="2000" b="1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</a:t>
              </a:r>
              <a:r>
                <a:rPr lang="ko-KR" altLang="en-US" sz="2000" b="1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건</a:t>
              </a:r>
              <a:r>
                <a:rPr lang="en-US" altLang="ko-KR" sz="2000" b="1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...</a:t>
              </a:r>
              <a:r>
                <a:rPr lang="ko-KR" altLang="en-US" sz="2000" b="1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성범죄시계 </a:t>
              </a:r>
              <a:r>
                <a:rPr lang="ko-KR" altLang="en-US" sz="2000" b="1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빨라졌다</a:t>
              </a:r>
              <a:endParaRPr lang="ko-KR" altLang="en-US" sz="2000" b="1" dirty="0">
                <a:solidFill>
                  <a:schemeClr val="accent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877411" y="3732311"/>
              <a:ext cx="393248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입력</a:t>
              </a:r>
              <a:r>
                <a:rPr lang="en-US" altLang="ko-K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2019-10-29 17:35:44 </a:t>
              </a:r>
              <a:r>
                <a:rPr lang="ko-KR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수정 </a:t>
              </a:r>
              <a:r>
                <a:rPr lang="en-US" altLang="ko-K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2019.10.29 19:32:55 </a:t>
              </a:r>
              <a:r>
                <a:rPr lang="ko-KR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이희조 </a:t>
              </a:r>
              <a:r>
                <a:rPr lang="ko-KR" altLang="en-US" sz="10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기자</a:t>
              </a:r>
              <a:endPara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pic>
        <p:nvPicPr>
          <p:cNvPr id="28" name="그림 2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4311" y="1412767"/>
            <a:ext cx="4104257" cy="4909365"/>
          </a:xfrm>
          <a:prstGeom prst="rect">
            <a:avLst/>
          </a:prstGeom>
        </p:spPr>
      </p:pic>
      <p:sp>
        <p:nvSpPr>
          <p:cNvPr id="30" name="직사각형 29"/>
          <p:cNvSpPr/>
          <p:nvPr/>
        </p:nvSpPr>
        <p:spPr>
          <a:xfrm>
            <a:off x="5198076" y="2486186"/>
            <a:ext cx="871746" cy="248776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691978" y="2734962"/>
            <a:ext cx="5377844" cy="205946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691978" y="2937434"/>
            <a:ext cx="3665838" cy="205946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23390" y="2486186"/>
            <a:ext cx="5925689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최근 </a:t>
            </a:r>
            <a:r>
              <a:rPr lang="en-US" altLang="ko-KR" sz="13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</a:t>
            </a:r>
            <a:r>
              <a:rPr lang="ko-KR" altLang="en-US" sz="13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년 새 성범죄</a:t>
            </a:r>
            <a:r>
              <a:rPr lang="en-US" altLang="ko-KR" sz="13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·</a:t>
            </a:r>
            <a:r>
              <a:rPr lang="ko-KR" altLang="en-US" sz="13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마약투약</a:t>
            </a:r>
            <a:r>
              <a:rPr lang="en-US" altLang="ko-KR" sz="13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·</a:t>
            </a:r>
            <a:r>
              <a:rPr lang="ko-KR" altLang="en-US" sz="13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경제범죄 등의 범죄시계가 짧아진 반면 살인</a:t>
            </a:r>
            <a:r>
              <a:rPr lang="en-US" altLang="ko-KR" sz="13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·</a:t>
            </a:r>
            <a:r>
              <a:rPr lang="ko-KR" altLang="en-US" sz="13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강도 등 </a:t>
            </a:r>
            <a:endParaRPr lang="en-US" altLang="ko-KR" sz="13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3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강력 </a:t>
            </a:r>
            <a:r>
              <a:rPr lang="ko-KR" altLang="en-US" sz="13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사건은 늘어난 것으로 나타났다</a:t>
            </a:r>
            <a:r>
              <a:rPr lang="en-US" altLang="ko-KR" sz="13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13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높아진 성 의식</a:t>
            </a:r>
            <a:r>
              <a:rPr lang="en-US" altLang="ko-KR" sz="13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3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지능형 범죄 증가</a:t>
            </a:r>
            <a:r>
              <a:rPr lang="en-US" altLang="ko-KR" sz="13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3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경기둔화 </a:t>
            </a:r>
            <a:endParaRPr lang="en-US" altLang="ko-KR" sz="13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3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등이 </a:t>
            </a:r>
            <a:r>
              <a:rPr lang="ko-KR" altLang="en-US" sz="13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범죄 발생 지형에 영향을 미친 것으로 풀이된다</a:t>
            </a:r>
            <a:r>
              <a:rPr lang="en-US" altLang="ko-KR" sz="13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r>
              <a:rPr lang="ko-KR" altLang="en-US" sz="13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/>
            </a:r>
            <a:br>
              <a:rPr lang="ko-KR" altLang="en-US" sz="13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ko-KR" altLang="en-US" sz="13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/>
            </a:r>
            <a:br>
              <a:rPr lang="ko-KR" altLang="en-US" sz="13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en-US" altLang="ko-KR" sz="13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29</a:t>
            </a:r>
            <a:r>
              <a:rPr lang="ko-KR" altLang="en-US" sz="13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 강창일 </a:t>
            </a:r>
            <a:r>
              <a:rPr lang="ko-KR" altLang="en-US" sz="13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더불어민주당</a:t>
            </a:r>
            <a:r>
              <a:rPr lang="ko-KR" altLang="en-US" sz="13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의원실이 경찰청으로부터 입수한 ‘</a:t>
            </a:r>
            <a:r>
              <a:rPr lang="en-US" altLang="ko-KR" sz="13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</a:t>
            </a:r>
            <a:r>
              <a:rPr lang="ko-KR" altLang="en-US" sz="13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년간 범죄시계’ </a:t>
            </a:r>
            <a:r>
              <a:rPr lang="ko-KR" altLang="en-US" sz="13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자료</a:t>
            </a:r>
            <a:endParaRPr lang="en-US" altLang="ko-KR" sz="13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3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 </a:t>
            </a:r>
            <a:r>
              <a:rPr lang="ko-KR" altLang="en-US" sz="13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따르면 강간</a:t>
            </a:r>
            <a:r>
              <a:rPr lang="en-US" altLang="ko-KR" sz="13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·</a:t>
            </a:r>
            <a:r>
              <a:rPr lang="ko-KR" altLang="en-US" sz="13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추행 사건의 입건 주기는 지난 </a:t>
            </a:r>
            <a:r>
              <a:rPr lang="en-US" altLang="ko-KR" sz="13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2014</a:t>
            </a:r>
            <a:r>
              <a:rPr lang="ko-KR" altLang="en-US" sz="13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년 </a:t>
            </a:r>
            <a:r>
              <a:rPr lang="en-US" altLang="ko-KR" sz="13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25</a:t>
            </a:r>
            <a:r>
              <a:rPr lang="ko-KR" altLang="en-US" sz="13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분</a:t>
            </a:r>
            <a:r>
              <a:rPr lang="en-US" altLang="ko-KR" sz="13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2016</a:t>
            </a:r>
            <a:r>
              <a:rPr lang="ko-KR" altLang="en-US" sz="13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년 </a:t>
            </a:r>
            <a:r>
              <a:rPr lang="en-US" altLang="ko-KR" sz="13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23.7</a:t>
            </a:r>
            <a:r>
              <a:rPr lang="ko-KR" altLang="en-US" sz="13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분</a:t>
            </a:r>
            <a:r>
              <a:rPr lang="en-US" altLang="ko-KR" sz="13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2018</a:t>
            </a:r>
            <a:r>
              <a:rPr lang="ko-KR" altLang="en-US" sz="13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년</a:t>
            </a:r>
            <a:endParaRPr lang="en-US" altLang="ko-KR" sz="13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3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22.4</a:t>
            </a:r>
            <a:r>
              <a:rPr lang="ko-KR" altLang="en-US" sz="13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분으로 점차 짧아졌다</a:t>
            </a:r>
            <a:r>
              <a:rPr lang="en-US" altLang="ko-KR" sz="13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13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범죄시계란 범죄 한 건당 평균 경찰 입건 주기를 뜻하며 </a:t>
            </a:r>
            <a:endParaRPr lang="en-US" altLang="ko-KR" sz="13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3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365</a:t>
            </a:r>
            <a:r>
              <a:rPr lang="en-US" altLang="ko-KR" sz="13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3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</a:t>
            </a:r>
            <a:r>
              <a:rPr lang="en-US" altLang="ko-KR" sz="13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), 24(</a:t>
            </a:r>
            <a:r>
              <a:rPr lang="ko-KR" altLang="en-US" sz="13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시간</a:t>
            </a:r>
            <a:r>
              <a:rPr lang="en-US" altLang="ko-KR" sz="13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), 60(</a:t>
            </a:r>
            <a:r>
              <a:rPr lang="ko-KR" altLang="en-US" sz="13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분</a:t>
            </a:r>
            <a:r>
              <a:rPr lang="en-US" altLang="ko-KR" sz="13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lang="ko-KR" altLang="en-US" sz="13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곱한 값을 발생 건수로 나눠 산출한다</a:t>
            </a:r>
            <a:r>
              <a:rPr lang="en-US" altLang="ko-KR" sz="13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13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범죄시계가 </a:t>
            </a:r>
            <a:r>
              <a:rPr lang="ko-KR" altLang="en-US" sz="13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짧아</a:t>
            </a:r>
            <a:endParaRPr lang="en-US" altLang="ko-KR" sz="13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3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질 </a:t>
            </a:r>
            <a:r>
              <a:rPr lang="ko-KR" altLang="en-US" sz="13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경우 그만큼 입건 빈도가 늘었다는 뜻이다</a:t>
            </a:r>
            <a:r>
              <a:rPr lang="en-US" altLang="ko-KR" sz="13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r>
              <a:rPr lang="ko-KR" altLang="en-US" sz="13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/>
            </a:r>
            <a:br>
              <a:rPr lang="ko-KR" altLang="en-US" sz="13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ko-KR" altLang="en-US" sz="13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/>
            </a:r>
            <a:br>
              <a:rPr lang="ko-KR" altLang="en-US" sz="13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ko-KR" altLang="en-US" sz="13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마약투약 사건의 경우 </a:t>
            </a:r>
            <a:r>
              <a:rPr lang="en-US" altLang="ko-KR" sz="13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2014</a:t>
            </a:r>
            <a:r>
              <a:rPr lang="ko-KR" altLang="en-US" sz="13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년 </a:t>
            </a:r>
            <a:r>
              <a:rPr lang="en-US" altLang="ko-KR" sz="13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108.9</a:t>
            </a:r>
            <a:r>
              <a:rPr lang="ko-KR" altLang="en-US" sz="13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분에서 </a:t>
            </a:r>
            <a:r>
              <a:rPr lang="en-US" altLang="ko-KR" sz="13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2018</a:t>
            </a:r>
            <a:r>
              <a:rPr lang="ko-KR" altLang="en-US" sz="13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년 </a:t>
            </a:r>
            <a:r>
              <a:rPr lang="en-US" altLang="ko-KR" sz="13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80.7</a:t>
            </a:r>
            <a:r>
              <a:rPr lang="ko-KR" altLang="en-US" sz="13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분으로</a:t>
            </a:r>
            <a:r>
              <a:rPr lang="en-US" altLang="ko-KR" sz="13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3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사기 사건은 </a:t>
            </a:r>
            <a:r>
              <a:rPr lang="en-US" altLang="ko-KR" sz="13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2014</a:t>
            </a:r>
            <a:r>
              <a:rPr lang="ko-KR" altLang="en-US" sz="13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년</a:t>
            </a:r>
            <a:endParaRPr lang="en-US" altLang="ko-KR" sz="13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3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3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2.2</a:t>
            </a:r>
            <a:r>
              <a:rPr lang="ko-KR" altLang="en-US" sz="13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분에서 </a:t>
            </a:r>
            <a:r>
              <a:rPr lang="en-US" altLang="ko-KR" sz="13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2018</a:t>
            </a:r>
            <a:r>
              <a:rPr lang="ko-KR" altLang="en-US" sz="13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년 </a:t>
            </a:r>
            <a:r>
              <a:rPr lang="en-US" altLang="ko-KR" sz="13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1.9</a:t>
            </a:r>
            <a:r>
              <a:rPr lang="ko-KR" altLang="en-US" sz="13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분으로 짧아졌다</a:t>
            </a:r>
            <a:r>
              <a:rPr lang="en-US" altLang="ko-KR" sz="13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13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횡령도 </a:t>
            </a:r>
            <a:r>
              <a:rPr lang="en-US" altLang="ko-KR" sz="13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2014</a:t>
            </a:r>
            <a:r>
              <a:rPr lang="ko-KR" altLang="en-US" sz="13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년 </a:t>
            </a:r>
            <a:r>
              <a:rPr lang="en-US" altLang="ko-KR" sz="13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14.2</a:t>
            </a:r>
            <a:r>
              <a:rPr lang="ko-KR" altLang="en-US" sz="13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분에서 </a:t>
            </a:r>
            <a:r>
              <a:rPr lang="en-US" altLang="ko-KR" sz="13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2018</a:t>
            </a:r>
            <a:r>
              <a:rPr lang="ko-KR" altLang="en-US" sz="13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년 </a:t>
            </a:r>
            <a:r>
              <a:rPr lang="en-US" altLang="ko-KR" sz="13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9.5</a:t>
            </a:r>
            <a:r>
              <a:rPr lang="ko-KR" altLang="en-US" sz="13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분에 </a:t>
            </a:r>
            <a:endParaRPr lang="en-US" altLang="ko-KR" sz="13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3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한 </a:t>
            </a:r>
            <a:r>
              <a:rPr lang="ko-KR" altLang="en-US" sz="13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번씩 경찰에 넘겨진 빈도가 꾸준히 상승했다</a:t>
            </a:r>
            <a:r>
              <a:rPr lang="en-US" altLang="ko-KR" sz="13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13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최근 </a:t>
            </a:r>
            <a:r>
              <a:rPr lang="en-US" altLang="ko-KR" sz="13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</a:t>
            </a:r>
            <a:r>
              <a:rPr lang="ko-KR" altLang="en-US" sz="13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년간 입건 건수가 강간</a:t>
            </a:r>
            <a:r>
              <a:rPr lang="en-US" altLang="ko-KR" sz="13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·</a:t>
            </a:r>
            <a:r>
              <a:rPr lang="ko-KR" altLang="en-US" sz="13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추행</a:t>
            </a:r>
            <a:endParaRPr lang="en-US" altLang="ko-KR" sz="13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3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</a:t>
            </a:r>
            <a:r>
              <a:rPr lang="ko-KR" altLang="en-US" sz="13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경우 </a:t>
            </a:r>
            <a:r>
              <a:rPr lang="en-US" altLang="ko-KR" sz="13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10.4</a:t>
            </a:r>
            <a:r>
              <a:rPr lang="en-US" altLang="ko-KR" sz="13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%, </a:t>
            </a:r>
            <a:r>
              <a:rPr lang="ko-KR" altLang="en-US" sz="13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마약은 </a:t>
            </a:r>
            <a:r>
              <a:rPr lang="en-US" altLang="ko-KR" sz="13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25.9%, </a:t>
            </a:r>
            <a:r>
              <a:rPr lang="ko-KR" altLang="en-US" sz="13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사기는 </a:t>
            </a:r>
            <a:r>
              <a:rPr lang="en-US" altLang="ko-KR" sz="13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13.6%, </a:t>
            </a:r>
            <a:r>
              <a:rPr lang="ko-KR" altLang="en-US" sz="13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횡령은 </a:t>
            </a:r>
            <a:r>
              <a:rPr lang="en-US" altLang="ko-KR" sz="13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33% </a:t>
            </a:r>
            <a:r>
              <a:rPr lang="ko-KR" altLang="en-US" sz="13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늘었다</a:t>
            </a:r>
            <a:r>
              <a:rPr lang="en-US" altLang="ko-KR" sz="13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13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반면 살인</a:t>
            </a:r>
            <a:r>
              <a:rPr lang="en-US" altLang="ko-KR" sz="13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·</a:t>
            </a:r>
            <a:r>
              <a:rPr lang="ko-KR" altLang="en-US" sz="13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강도</a:t>
            </a:r>
            <a:r>
              <a:rPr lang="en-US" altLang="ko-KR" sz="13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·</a:t>
            </a:r>
          </a:p>
          <a:p>
            <a:r>
              <a:rPr lang="ko-KR" altLang="en-US" sz="13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폭력 </a:t>
            </a:r>
            <a:r>
              <a:rPr lang="ko-KR" altLang="en-US" sz="13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사건의 범죄시계는 이전과 비슷하거나 다소 느려졌다</a:t>
            </a:r>
            <a:r>
              <a:rPr lang="en-US" altLang="ko-KR" sz="13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13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살인은 </a:t>
            </a:r>
            <a:r>
              <a:rPr lang="en-US" altLang="ko-KR" sz="13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2014</a:t>
            </a:r>
            <a:r>
              <a:rPr lang="ko-KR" altLang="en-US" sz="13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년 </a:t>
            </a:r>
            <a:r>
              <a:rPr lang="en-US" altLang="ko-KR" sz="13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575.1</a:t>
            </a:r>
            <a:r>
              <a:rPr lang="ko-KR" altLang="en-US" sz="13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분</a:t>
            </a:r>
            <a:endParaRPr lang="en-US" altLang="ko-KR" sz="13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3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마다 </a:t>
            </a:r>
            <a:r>
              <a:rPr lang="ko-KR" altLang="en-US" sz="13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발생했지만 </a:t>
            </a:r>
            <a:r>
              <a:rPr lang="en-US" altLang="ko-KR" sz="13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2018</a:t>
            </a:r>
            <a:r>
              <a:rPr lang="ko-KR" altLang="en-US" sz="13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년에는 </a:t>
            </a:r>
            <a:r>
              <a:rPr lang="en-US" altLang="ko-KR" sz="13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659.5</a:t>
            </a:r>
            <a:r>
              <a:rPr lang="ko-KR" altLang="en-US" sz="13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분마다 일어났다</a:t>
            </a:r>
            <a:r>
              <a:rPr lang="en-US" altLang="ko-KR" sz="13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13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강도 사건도 </a:t>
            </a:r>
            <a:r>
              <a:rPr lang="en-US" altLang="ko-KR" sz="13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2014</a:t>
            </a:r>
            <a:r>
              <a:rPr lang="ko-KR" altLang="en-US" sz="13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년 </a:t>
            </a:r>
            <a:r>
              <a:rPr lang="en-US" altLang="ko-KR" sz="13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331.4</a:t>
            </a:r>
            <a:r>
              <a:rPr lang="ko-KR" altLang="en-US" sz="13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분에</a:t>
            </a:r>
            <a:endParaRPr lang="en-US" altLang="ko-KR" sz="13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3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 </a:t>
            </a:r>
            <a:r>
              <a:rPr lang="en-US" altLang="ko-KR" sz="13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2018</a:t>
            </a:r>
            <a:r>
              <a:rPr lang="ko-KR" altLang="en-US" sz="13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년 </a:t>
            </a:r>
            <a:r>
              <a:rPr lang="en-US" altLang="ko-KR" sz="13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640.2</a:t>
            </a:r>
            <a:r>
              <a:rPr lang="ko-KR" altLang="en-US" sz="13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분으로 주기가 길어졌다</a:t>
            </a:r>
            <a:r>
              <a:rPr lang="en-US" altLang="ko-KR" sz="13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r>
              <a:rPr lang="ko-KR" altLang="en-US" sz="13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/>
            </a:r>
            <a:br>
              <a:rPr lang="ko-KR" altLang="en-US" sz="13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ko-KR" altLang="en-US" sz="13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/>
            </a:r>
            <a:br>
              <a:rPr lang="ko-KR" altLang="en-US" sz="13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ko-KR" altLang="en-US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출처 </a:t>
            </a:r>
            <a:r>
              <a:rPr lang="en-US" altLang="ko-KR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en-US" altLang="ko-KR" sz="1000" dirty="0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hlinkClick r:id="rId3"/>
              </a:rPr>
              <a:t>https://</a:t>
            </a:r>
            <a:r>
              <a:rPr lang="en-US" altLang="ko-KR" sz="1000" dirty="0" smtClean="0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hlinkClick r:id="rId3"/>
              </a:rPr>
              <a:t>www.sedaily.com/NewsView/1VPPMIBBRI</a:t>
            </a:r>
            <a:r>
              <a:rPr lang="en-US" altLang="ko-KR" sz="1000" dirty="0" smtClean="0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/ </a:t>
            </a:r>
            <a:r>
              <a:rPr lang="ko-KR" altLang="en-US" sz="1000" dirty="0" smtClean="0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서울경제 신문</a:t>
            </a:r>
            <a:endParaRPr lang="ko-KR" altLang="en-US" sz="1000" dirty="0">
              <a:solidFill>
                <a:srgbClr val="00B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7188582" y="2364258"/>
            <a:ext cx="3941812" cy="107091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6150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BB9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623392" y="116632"/>
            <a:ext cx="10585176" cy="72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623392" y="764704"/>
            <a:ext cx="10585176" cy="72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평행 사변형 8"/>
          <p:cNvSpPr/>
          <p:nvPr/>
        </p:nvSpPr>
        <p:spPr>
          <a:xfrm>
            <a:off x="1524000" y="116632"/>
            <a:ext cx="648072" cy="720080"/>
          </a:xfrm>
          <a:prstGeom prst="parallelogram">
            <a:avLst>
              <a:gd name="adj" fmla="val 44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평행 사변형 11"/>
          <p:cNvSpPr/>
          <p:nvPr/>
        </p:nvSpPr>
        <p:spPr>
          <a:xfrm>
            <a:off x="2173625" y="116632"/>
            <a:ext cx="648072" cy="720080"/>
          </a:xfrm>
          <a:prstGeom prst="parallelogram">
            <a:avLst>
              <a:gd name="adj" fmla="val 44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평행 사변형 12"/>
          <p:cNvSpPr/>
          <p:nvPr/>
        </p:nvSpPr>
        <p:spPr>
          <a:xfrm>
            <a:off x="2823250" y="116632"/>
            <a:ext cx="648072" cy="720080"/>
          </a:xfrm>
          <a:prstGeom prst="parallelogram">
            <a:avLst>
              <a:gd name="adj" fmla="val 44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평행 사변형 13"/>
          <p:cNvSpPr/>
          <p:nvPr/>
        </p:nvSpPr>
        <p:spPr>
          <a:xfrm>
            <a:off x="3472875" y="116632"/>
            <a:ext cx="648072" cy="720080"/>
          </a:xfrm>
          <a:prstGeom prst="parallelogram">
            <a:avLst>
              <a:gd name="adj" fmla="val 44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평행 사변형 14"/>
          <p:cNvSpPr/>
          <p:nvPr/>
        </p:nvSpPr>
        <p:spPr>
          <a:xfrm>
            <a:off x="4122500" y="116632"/>
            <a:ext cx="648072" cy="720080"/>
          </a:xfrm>
          <a:prstGeom prst="parallelogram">
            <a:avLst>
              <a:gd name="adj" fmla="val 44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" name="평행 사변형 15"/>
          <p:cNvSpPr/>
          <p:nvPr/>
        </p:nvSpPr>
        <p:spPr>
          <a:xfrm>
            <a:off x="4772125" y="116632"/>
            <a:ext cx="648072" cy="720080"/>
          </a:xfrm>
          <a:prstGeom prst="parallelogram">
            <a:avLst>
              <a:gd name="adj" fmla="val 44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평행 사변형 16"/>
          <p:cNvSpPr/>
          <p:nvPr/>
        </p:nvSpPr>
        <p:spPr>
          <a:xfrm>
            <a:off x="5421750" y="116632"/>
            <a:ext cx="648072" cy="720080"/>
          </a:xfrm>
          <a:prstGeom prst="parallelogram">
            <a:avLst>
              <a:gd name="adj" fmla="val 44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평행 사변형 17"/>
          <p:cNvSpPr/>
          <p:nvPr/>
        </p:nvSpPr>
        <p:spPr>
          <a:xfrm>
            <a:off x="6071375" y="116632"/>
            <a:ext cx="648072" cy="720080"/>
          </a:xfrm>
          <a:prstGeom prst="parallelogram">
            <a:avLst>
              <a:gd name="adj" fmla="val 44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9" name="평행 사변형 18"/>
          <p:cNvSpPr/>
          <p:nvPr/>
        </p:nvSpPr>
        <p:spPr>
          <a:xfrm>
            <a:off x="6721000" y="116632"/>
            <a:ext cx="648072" cy="720080"/>
          </a:xfrm>
          <a:prstGeom prst="parallelogram">
            <a:avLst>
              <a:gd name="adj" fmla="val 44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0" name="평행 사변형 19"/>
          <p:cNvSpPr/>
          <p:nvPr/>
        </p:nvSpPr>
        <p:spPr>
          <a:xfrm>
            <a:off x="7370625" y="116632"/>
            <a:ext cx="648072" cy="720080"/>
          </a:xfrm>
          <a:prstGeom prst="parallelogram">
            <a:avLst>
              <a:gd name="adj" fmla="val 44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1" name="평행 사변형 20"/>
          <p:cNvSpPr/>
          <p:nvPr/>
        </p:nvSpPr>
        <p:spPr>
          <a:xfrm>
            <a:off x="8020250" y="116632"/>
            <a:ext cx="648072" cy="720080"/>
          </a:xfrm>
          <a:prstGeom prst="parallelogram">
            <a:avLst>
              <a:gd name="adj" fmla="val 44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2" name="평행 사변형 21"/>
          <p:cNvSpPr/>
          <p:nvPr/>
        </p:nvSpPr>
        <p:spPr>
          <a:xfrm>
            <a:off x="8669875" y="116632"/>
            <a:ext cx="648072" cy="720080"/>
          </a:xfrm>
          <a:prstGeom prst="parallelogram">
            <a:avLst>
              <a:gd name="adj" fmla="val 44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3" name="평행 사변형 22"/>
          <p:cNvSpPr/>
          <p:nvPr/>
        </p:nvSpPr>
        <p:spPr>
          <a:xfrm>
            <a:off x="9319500" y="116632"/>
            <a:ext cx="648072" cy="720080"/>
          </a:xfrm>
          <a:prstGeom prst="parallelogram">
            <a:avLst>
              <a:gd name="adj" fmla="val 44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4" name="평행 사변형 23"/>
          <p:cNvSpPr/>
          <p:nvPr/>
        </p:nvSpPr>
        <p:spPr>
          <a:xfrm>
            <a:off x="9969128" y="116632"/>
            <a:ext cx="648072" cy="720080"/>
          </a:xfrm>
          <a:prstGeom prst="parallelogram">
            <a:avLst>
              <a:gd name="adj" fmla="val 44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623392" y="188641"/>
            <a:ext cx="10585176" cy="576073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775520" y="274928"/>
            <a:ext cx="94039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나눔바른고딕" pitchFamily="50" charset="-127"/>
                <a:ea typeface="나눔바른고딕" pitchFamily="50" charset="-127"/>
              </a:rPr>
              <a:t>1</a:t>
            </a:r>
            <a:r>
              <a:rPr lang="en-US" altLang="ko-KR" sz="2400" b="1" dirty="0" smtClean="0">
                <a:latin typeface="나눔바른고딕" pitchFamily="50" charset="-127"/>
                <a:ea typeface="나눔바른고딕" pitchFamily="50" charset="-127"/>
              </a:rPr>
              <a:t>. </a:t>
            </a:r>
            <a:r>
              <a:rPr lang="ko-KR" altLang="en-US" sz="2400" b="1" dirty="0" smtClean="0">
                <a:latin typeface="나눔바른고딕" pitchFamily="50" charset="-127"/>
                <a:ea typeface="나눔바른고딕" pitchFamily="50" charset="-127"/>
              </a:rPr>
              <a:t>주제 선정 동기</a:t>
            </a:r>
            <a:endParaRPr lang="ko-KR" altLang="en-US" sz="2400" b="1" dirty="0">
              <a:latin typeface="나눔바른고딕" pitchFamily="50" charset="-127"/>
              <a:ea typeface="나눔바른고딕" pitchFamily="50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1524000" y="5080606"/>
            <a:ext cx="8749852" cy="792088"/>
            <a:chOff x="1524000" y="5080606"/>
            <a:chExt cx="8749852" cy="792088"/>
          </a:xfrm>
        </p:grpSpPr>
        <p:grpSp>
          <p:nvGrpSpPr>
            <p:cNvPr id="49" name="그룹 48"/>
            <p:cNvGrpSpPr/>
            <p:nvPr/>
          </p:nvGrpSpPr>
          <p:grpSpPr>
            <a:xfrm>
              <a:off x="1524000" y="5080606"/>
              <a:ext cx="762944" cy="792088"/>
              <a:chOff x="395536" y="1340768"/>
              <a:chExt cx="762944" cy="792088"/>
            </a:xfrm>
          </p:grpSpPr>
          <p:grpSp>
            <p:nvGrpSpPr>
              <p:cNvPr id="50" name="그룹 34"/>
              <p:cNvGrpSpPr/>
              <p:nvPr/>
            </p:nvGrpSpPr>
            <p:grpSpPr>
              <a:xfrm>
                <a:off x="395536" y="1340768"/>
                <a:ext cx="762944" cy="792088"/>
                <a:chOff x="395536" y="1268760"/>
                <a:chExt cx="749180" cy="936104"/>
              </a:xfrm>
            </p:grpSpPr>
            <p:sp>
              <p:nvSpPr>
                <p:cNvPr id="55" name="평행 사변형 54"/>
                <p:cNvSpPr/>
                <p:nvPr/>
              </p:nvSpPr>
              <p:spPr>
                <a:xfrm flipH="1">
                  <a:off x="451657" y="1286317"/>
                  <a:ext cx="693059" cy="765818"/>
                </a:xfrm>
                <a:prstGeom prst="parallelogram">
                  <a:avLst/>
                </a:prstGeom>
                <a:solidFill>
                  <a:srgbClr val="FBAA09"/>
                </a:solidFill>
                <a:ln w="28575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56" name="직사각형 55"/>
                <p:cNvSpPr/>
                <p:nvPr/>
              </p:nvSpPr>
              <p:spPr>
                <a:xfrm>
                  <a:off x="395536" y="1268760"/>
                  <a:ext cx="576064" cy="936104"/>
                </a:xfrm>
                <a:prstGeom prst="rect">
                  <a:avLst/>
                </a:prstGeom>
                <a:solidFill>
                  <a:srgbClr val="FBAA09"/>
                </a:solidFill>
                <a:ln w="28575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p:grpSp>
          <p:sp>
            <p:nvSpPr>
              <p:cNvPr id="51" name="TextBox 50"/>
              <p:cNvSpPr txBox="1"/>
              <p:nvPr/>
            </p:nvSpPr>
            <p:spPr>
              <a:xfrm>
                <a:off x="525264" y="1484784"/>
                <a:ext cx="36004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000" b="1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3</a:t>
                </a:r>
                <a:endParaRPr lang="ko-KR" altLang="en-US" sz="2000" b="1" dirty="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52" name="직사각형 51"/>
              <p:cNvSpPr/>
              <p:nvPr/>
            </p:nvSpPr>
            <p:spPr>
              <a:xfrm>
                <a:off x="510984" y="1916832"/>
                <a:ext cx="36000" cy="36000"/>
              </a:xfrm>
              <a:prstGeom prst="rect">
                <a:avLst/>
              </a:prstGeom>
              <a:solidFill>
                <a:schemeClr val="tx1"/>
              </a:solidFill>
              <a:ln w="3810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53" name="직사각형 52"/>
              <p:cNvSpPr/>
              <p:nvPr/>
            </p:nvSpPr>
            <p:spPr>
              <a:xfrm>
                <a:off x="663384" y="1916832"/>
                <a:ext cx="36000" cy="36000"/>
              </a:xfrm>
              <a:prstGeom prst="rect">
                <a:avLst/>
              </a:prstGeom>
              <a:solidFill>
                <a:schemeClr val="tx1"/>
              </a:solidFill>
              <a:ln w="3810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54" name="직사각형 53"/>
              <p:cNvSpPr/>
              <p:nvPr/>
            </p:nvSpPr>
            <p:spPr>
              <a:xfrm>
                <a:off x="820728" y="1916832"/>
                <a:ext cx="36000" cy="36000"/>
              </a:xfrm>
              <a:prstGeom prst="rect">
                <a:avLst/>
              </a:prstGeom>
              <a:solidFill>
                <a:schemeClr val="tx1"/>
              </a:solidFill>
              <a:ln w="3810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sp>
          <p:nvSpPr>
            <p:cNvPr id="69" name="TextBox 68"/>
            <p:cNvSpPr txBox="1"/>
            <p:nvPr/>
          </p:nvSpPr>
          <p:spPr>
            <a:xfrm>
              <a:off x="2681090" y="5215040"/>
              <a:ext cx="759276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 smtClean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요일</a:t>
              </a:r>
              <a:r>
                <a:rPr lang="en-US" altLang="ko-KR" sz="2800" dirty="0" smtClean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, </a:t>
              </a:r>
              <a:r>
                <a:rPr lang="ko-KR" altLang="en-US" sz="2800" dirty="0" smtClean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장소</a:t>
              </a:r>
              <a:r>
                <a:rPr lang="en-US" altLang="ko-KR" sz="2800" dirty="0" smtClean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, </a:t>
              </a:r>
              <a:r>
                <a:rPr lang="ko-KR" altLang="en-US" sz="2800" dirty="0" smtClean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발생지 등에 따라 차이가 있는가</a:t>
              </a:r>
              <a:r>
                <a:rPr lang="en-US" altLang="ko-KR" sz="2800" dirty="0" smtClean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?</a:t>
              </a:r>
              <a:endParaRPr lang="en-US" altLang="ko-KR" sz="2800" dirty="0"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1524000" y="3424422"/>
            <a:ext cx="9770075" cy="792088"/>
            <a:chOff x="1524000" y="3311909"/>
            <a:chExt cx="9770075" cy="792088"/>
          </a:xfrm>
        </p:grpSpPr>
        <p:grpSp>
          <p:nvGrpSpPr>
            <p:cNvPr id="41" name="그룹 40"/>
            <p:cNvGrpSpPr/>
            <p:nvPr/>
          </p:nvGrpSpPr>
          <p:grpSpPr>
            <a:xfrm>
              <a:off x="1524000" y="3311909"/>
              <a:ext cx="762944" cy="792088"/>
              <a:chOff x="395536" y="1340768"/>
              <a:chExt cx="762944" cy="792088"/>
            </a:xfrm>
          </p:grpSpPr>
          <p:grpSp>
            <p:nvGrpSpPr>
              <p:cNvPr id="42" name="그룹 34"/>
              <p:cNvGrpSpPr/>
              <p:nvPr/>
            </p:nvGrpSpPr>
            <p:grpSpPr>
              <a:xfrm>
                <a:off x="395536" y="1340768"/>
                <a:ext cx="762944" cy="792088"/>
                <a:chOff x="395536" y="1268760"/>
                <a:chExt cx="749180" cy="936104"/>
              </a:xfrm>
            </p:grpSpPr>
            <p:sp>
              <p:nvSpPr>
                <p:cNvPr id="47" name="평행 사변형 46"/>
                <p:cNvSpPr/>
                <p:nvPr/>
              </p:nvSpPr>
              <p:spPr>
                <a:xfrm flipH="1">
                  <a:off x="451657" y="1286317"/>
                  <a:ext cx="693059" cy="765818"/>
                </a:xfrm>
                <a:prstGeom prst="parallelogram">
                  <a:avLst/>
                </a:prstGeom>
                <a:solidFill>
                  <a:srgbClr val="FBAA09"/>
                </a:solidFill>
                <a:ln w="28575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48" name="직사각형 47"/>
                <p:cNvSpPr/>
                <p:nvPr/>
              </p:nvSpPr>
              <p:spPr>
                <a:xfrm>
                  <a:off x="395536" y="1268760"/>
                  <a:ext cx="576064" cy="936104"/>
                </a:xfrm>
                <a:prstGeom prst="rect">
                  <a:avLst/>
                </a:prstGeom>
                <a:solidFill>
                  <a:srgbClr val="FBAA09"/>
                </a:solidFill>
                <a:ln w="28575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p:grpSp>
          <p:sp>
            <p:nvSpPr>
              <p:cNvPr id="43" name="TextBox 42"/>
              <p:cNvSpPr txBox="1"/>
              <p:nvPr/>
            </p:nvSpPr>
            <p:spPr>
              <a:xfrm>
                <a:off x="525264" y="1484784"/>
                <a:ext cx="36004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000" b="1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2</a:t>
                </a:r>
                <a:endParaRPr lang="ko-KR" altLang="en-US" sz="2000" b="1" dirty="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44" name="직사각형 43"/>
              <p:cNvSpPr/>
              <p:nvPr/>
            </p:nvSpPr>
            <p:spPr>
              <a:xfrm>
                <a:off x="510984" y="1916832"/>
                <a:ext cx="36000" cy="36000"/>
              </a:xfrm>
              <a:prstGeom prst="rect">
                <a:avLst/>
              </a:prstGeom>
              <a:solidFill>
                <a:schemeClr val="tx1"/>
              </a:solidFill>
              <a:ln w="3810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45" name="직사각형 44"/>
              <p:cNvSpPr/>
              <p:nvPr/>
            </p:nvSpPr>
            <p:spPr>
              <a:xfrm>
                <a:off x="663384" y="1916832"/>
                <a:ext cx="36000" cy="36000"/>
              </a:xfrm>
              <a:prstGeom prst="rect">
                <a:avLst/>
              </a:prstGeom>
              <a:solidFill>
                <a:schemeClr val="tx1"/>
              </a:solidFill>
              <a:ln w="3810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46" name="직사각형 45"/>
              <p:cNvSpPr/>
              <p:nvPr/>
            </p:nvSpPr>
            <p:spPr>
              <a:xfrm>
                <a:off x="820728" y="1916832"/>
                <a:ext cx="36000" cy="36000"/>
              </a:xfrm>
              <a:prstGeom prst="rect">
                <a:avLst/>
              </a:prstGeom>
              <a:solidFill>
                <a:schemeClr val="tx1"/>
              </a:solidFill>
              <a:ln w="3810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sp>
          <p:nvSpPr>
            <p:cNvPr id="70" name="TextBox 69"/>
            <p:cNvSpPr txBox="1"/>
            <p:nvPr/>
          </p:nvSpPr>
          <p:spPr>
            <a:xfrm>
              <a:off x="2681090" y="3446343"/>
              <a:ext cx="861298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 smtClean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성범죄</a:t>
              </a:r>
              <a:r>
                <a:rPr lang="en-US" altLang="ko-KR" sz="2800" dirty="0" smtClean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, </a:t>
              </a:r>
              <a:r>
                <a:rPr lang="ko-KR" altLang="en-US" sz="2800" dirty="0" smtClean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살인</a:t>
              </a:r>
              <a:r>
                <a:rPr lang="en-US" altLang="ko-KR" sz="2800" dirty="0" smtClean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, </a:t>
              </a:r>
              <a:r>
                <a:rPr lang="ko-KR" altLang="en-US" sz="2800" dirty="0" smtClean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강도</a:t>
              </a:r>
              <a:r>
                <a:rPr lang="en-US" altLang="ko-KR" sz="2800" dirty="0" smtClean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, </a:t>
              </a:r>
              <a:r>
                <a:rPr lang="ko-KR" altLang="en-US" sz="2800" dirty="0" smtClean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방화 등 범죄유형에 따라 차이가 있는가</a:t>
              </a:r>
              <a:r>
                <a:rPr lang="en-US" altLang="ko-KR" sz="2800" dirty="0" smtClean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?</a:t>
              </a:r>
              <a:endParaRPr lang="en-US" altLang="ko-KR" sz="2800" dirty="0"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1524000" y="1768238"/>
            <a:ext cx="7793947" cy="792088"/>
            <a:chOff x="1524000" y="1768238"/>
            <a:chExt cx="7793947" cy="792088"/>
          </a:xfrm>
        </p:grpSpPr>
        <p:grpSp>
          <p:nvGrpSpPr>
            <p:cNvPr id="40" name="그룹 39"/>
            <p:cNvGrpSpPr/>
            <p:nvPr/>
          </p:nvGrpSpPr>
          <p:grpSpPr>
            <a:xfrm>
              <a:off x="1524000" y="1768238"/>
              <a:ext cx="762944" cy="792088"/>
              <a:chOff x="395536" y="1340768"/>
              <a:chExt cx="762944" cy="792088"/>
            </a:xfrm>
          </p:grpSpPr>
          <p:grpSp>
            <p:nvGrpSpPr>
              <p:cNvPr id="35" name="그룹 34"/>
              <p:cNvGrpSpPr/>
              <p:nvPr/>
            </p:nvGrpSpPr>
            <p:grpSpPr>
              <a:xfrm>
                <a:off x="395536" y="1340768"/>
                <a:ext cx="762944" cy="792088"/>
                <a:chOff x="395536" y="1268760"/>
                <a:chExt cx="749180" cy="936104"/>
              </a:xfrm>
            </p:grpSpPr>
            <p:sp>
              <p:nvSpPr>
                <p:cNvPr id="34" name="평행 사변형 33"/>
                <p:cNvSpPr/>
                <p:nvPr/>
              </p:nvSpPr>
              <p:spPr>
                <a:xfrm flipH="1">
                  <a:off x="451657" y="1286317"/>
                  <a:ext cx="693059" cy="765818"/>
                </a:xfrm>
                <a:prstGeom prst="parallelogram">
                  <a:avLst/>
                </a:prstGeom>
                <a:solidFill>
                  <a:srgbClr val="FBAA09"/>
                </a:solidFill>
                <a:ln w="28575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33" name="직사각형 32"/>
                <p:cNvSpPr/>
                <p:nvPr/>
              </p:nvSpPr>
              <p:spPr>
                <a:xfrm>
                  <a:off x="395536" y="1268760"/>
                  <a:ext cx="576064" cy="936104"/>
                </a:xfrm>
                <a:prstGeom prst="rect">
                  <a:avLst/>
                </a:prstGeom>
                <a:solidFill>
                  <a:srgbClr val="FBAA09"/>
                </a:solidFill>
                <a:ln w="28575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p:grpSp>
          <p:sp>
            <p:nvSpPr>
              <p:cNvPr id="36" name="TextBox 35"/>
              <p:cNvSpPr txBox="1"/>
              <p:nvPr/>
            </p:nvSpPr>
            <p:spPr>
              <a:xfrm>
                <a:off x="525264" y="1484784"/>
                <a:ext cx="36004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000" b="1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1</a:t>
                </a:r>
                <a:endParaRPr lang="ko-KR" altLang="en-US" sz="2000" b="1" dirty="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7" name="직사각형 36"/>
              <p:cNvSpPr/>
              <p:nvPr/>
            </p:nvSpPr>
            <p:spPr>
              <a:xfrm>
                <a:off x="510984" y="1916832"/>
                <a:ext cx="36000" cy="36000"/>
              </a:xfrm>
              <a:prstGeom prst="rect">
                <a:avLst/>
              </a:prstGeom>
              <a:solidFill>
                <a:schemeClr val="tx1"/>
              </a:solidFill>
              <a:ln w="3810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8" name="직사각형 37"/>
              <p:cNvSpPr/>
              <p:nvPr/>
            </p:nvSpPr>
            <p:spPr>
              <a:xfrm>
                <a:off x="663384" y="1916832"/>
                <a:ext cx="36000" cy="36000"/>
              </a:xfrm>
              <a:prstGeom prst="rect">
                <a:avLst/>
              </a:prstGeom>
              <a:solidFill>
                <a:schemeClr val="tx1"/>
              </a:solidFill>
              <a:ln w="3810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9" name="직사각형 38"/>
              <p:cNvSpPr/>
              <p:nvPr/>
            </p:nvSpPr>
            <p:spPr>
              <a:xfrm>
                <a:off x="820728" y="1916832"/>
                <a:ext cx="36000" cy="36000"/>
              </a:xfrm>
              <a:prstGeom prst="rect">
                <a:avLst/>
              </a:prstGeom>
              <a:solidFill>
                <a:schemeClr val="tx1"/>
              </a:solidFill>
              <a:ln w="3810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sp>
          <p:nvSpPr>
            <p:cNvPr id="58" name="TextBox 57"/>
            <p:cNvSpPr txBox="1"/>
            <p:nvPr/>
          </p:nvSpPr>
          <p:spPr>
            <a:xfrm>
              <a:off x="2689159" y="1902672"/>
              <a:ext cx="662878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국내 범죄발생 현황은 어떻게 되는가</a:t>
              </a:r>
              <a:r>
                <a:rPr lang="en-US" altLang="ko-KR" sz="2800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88337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BB9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623392" y="116632"/>
            <a:ext cx="10585176" cy="72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623392" y="764704"/>
            <a:ext cx="10585176" cy="72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평행 사변형 8"/>
          <p:cNvSpPr/>
          <p:nvPr/>
        </p:nvSpPr>
        <p:spPr>
          <a:xfrm>
            <a:off x="1524000" y="116632"/>
            <a:ext cx="648072" cy="720080"/>
          </a:xfrm>
          <a:prstGeom prst="parallelogram">
            <a:avLst>
              <a:gd name="adj" fmla="val 44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평행 사변형 11"/>
          <p:cNvSpPr/>
          <p:nvPr/>
        </p:nvSpPr>
        <p:spPr>
          <a:xfrm>
            <a:off x="2173625" y="116632"/>
            <a:ext cx="648072" cy="720080"/>
          </a:xfrm>
          <a:prstGeom prst="parallelogram">
            <a:avLst>
              <a:gd name="adj" fmla="val 44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평행 사변형 12"/>
          <p:cNvSpPr/>
          <p:nvPr/>
        </p:nvSpPr>
        <p:spPr>
          <a:xfrm>
            <a:off x="2823250" y="116632"/>
            <a:ext cx="648072" cy="720080"/>
          </a:xfrm>
          <a:prstGeom prst="parallelogram">
            <a:avLst>
              <a:gd name="adj" fmla="val 44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평행 사변형 13"/>
          <p:cNvSpPr/>
          <p:nvPr/>
        </p:nvSpPr>
        <p:spPr>
          <a:xfrm>
            <a:off x="3472875" y="116632"/>
            <a:ext cx="648072" cy="720080"/>
          </a:xfrm>
          <a:prstGeom prst="parallelogram">
            <a:avLst>
              <a:gd name="adj" fmla="val 44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평행 사변형 14"/>
          <p:cNvSpPr/>
          <p:nvPr/>
        </p:nvSpPr>
        <p:spPr>
          <a:xfrm>
            <a:off x="4122500" y="116632"/>
            <a:ext cx="648072" cy="720080"/>
          </a:xfrm>
          <a:prstGeom prst="parallelogram">
            <a:avLst>
              <a:gd name="adj" fmla="val 44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" name="평행 사변형 15"/>
          <p:cNvSpPr/>
          <p:nvPr/>
        </p:nvSpPr>
        <p:spPr>
          <a:xfrm>
            <a:off x="4772125" y="116632"/>
            <a:ext cx="648072" cy="720080"/>
          </a:xfrm>
          <a:prstGeom prst="parallelogram">
            <a:avLst>
              <a:gd name="adj" fmla="val 44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평행 사변형 16"/>
          <p:cNvSpPr/>
          <p:nvPr/>
        </p:nvSpPr>
        <p:spPr>
          <a:xfrm>
            <a:off x="5421750" y="116632"/>
            <a:ext cx="648072" cy="720080"/>
          </a:xfrm>
          <a:prstGeom prst="parallelogram">
            <a:avLst>
              <a:gd name="adj" fmla="val 44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평행 사변형 17"/>
          <p:cNvSpPr/>
          <p:nvPr/>
        </p:nvSpPr>
        <p:spPr>
          <a:xfrm>
            <a:off x="6071375" y="116632"/>
            <a:ext cx="648072" cy="720080"/>
          </a:xfrm>
          <a:prstGeom prst="parallelogram">
            <a:avLst>
              <a:gd name="adj" fmla="val 44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9" name="평행 사변형 18"/>
          <p:cNvSpPr/>
          <p:nvPr/>
        </p:nvSpPr>
        <p:spPr>
          <a:xfrm>
            <a:off x="6721000" y="116632"/>
            <a:ext cx="648072" cy="720080"/>
          </a:xfrm>
          <a:prstGeom prst="parallelogram">
            <a:avLst>
              <a:gd name="adj" fmla="val 44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0" name="평행 사변형 19"/>
          <p:cNvSpPr/>
          <p:nvPr/>
        </p:nvSpPr>
        <p:spPr>
          <a:xfrm>
            <a:off x="7370625" y="116632"/>
            <a:ext cx="648072" cy="720080"/>
          </a:xfrm>
          <a:prstGeom prst="parallelogram">
            <a:avLst>
              <a:gd name="adj" fmla="val 44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1" name="평행 사변형 20"/>
          <p:cNvSpPr/>
          <p:nvPr/>
        </p:nvSpPr>
        <p:spPr>
          <a:xfrm>
            <a:off x="8020250" y="116632"/>
            <a:ext cx="648072" cy="720080"/>
          </a:xfrm>
          <a:prstGeom prst="parallelogram">
            <a:avLst>
              <a:gd name="adj" fmla="val 44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2" name="평행 사변형 21"/>
          <p:cNvSpPr/>
          <p:nvPr/>
        </p:nvSpPr>
        <p:spPr>
          <a:xfrm>
            <a:off x="8669875" y="116632"/>
            <a:ext cx="648072" cy="720080"/>
          </a:xfrm>
          <a:prstGeom prst="parallelogram">
            <a:avLst>
              <a:gd name="adj" fmla="val 44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3" name="평행 사변형 22"/>
          <p:cNvSpPr/>
          <p:nvPr/>
        </p:nvSpPr>
        <p:spPr>
          <a:xfrm>
            <a:off x="9319500" y="116632"/>
            <a:ext cx="648072" cy="720080"/>
          </a:xfrm>
          <a:prstGeom prst="parallelogram">
            <a:avLst>
              <a:gd name="adj" fmla="val 44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4" name="평행 사변형 23"/>
          <p:cNvSpPr/>
          <p:nvPr/>
        </p:nvSpPr>
        <p:spPr>
          <a:xfrm>
            <a:off x="9969128" y="116632"/>
            <a:ext cx="648072" cy="720080"/>
          </a:xfrm>
          <a:prstGeom prst="parallelogram">
            <a:avLst>
              <a:gd name="adj" fmla="val 44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623392" y="188641"/>
            <a:ext cx="10585176" cy="576073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775520" y="274928"/>
            <a:ext cx="94039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나눔바른고딕" pitchFamily="50" charset="-127"/>
                <a:ea typeface="나눔바른고딕" pitchFamily="50" charset="-127"/>
              </a:rPr>
              <a:t>1</a:t>
            </a:r>
            <a:r>
              <a:rPr lang="en-US" altLang="ko-KR" sz="2400" b="1" dirty="0" smtClean="0">
                <a:latin typeface="나눔바른고딕" pitchFamily="50" charset="-127"/>
                <a:ea typeface="나눔바른고딕" pitchFamily="50" charset="-127"/>
              </a:rPr>
              <a:t>. </a:t>
            </a:r>
            <a:r>
              <a:rPr lang="ko-KR" altLang="en-US" sz="2400" b="1" dirty="0" smtClean="0">
                <a:latin typeface="나눔바른고딕" pitchFamily="50" charset="-127"/>
                <a:ea typeface="나눔바른고딕" pitchFamily="50" charset="-127"/>
              </a:rPr>
              <a:t>주제 선정 과정</a:t>
            </a:r>
            <a:endParaRPr lang="ko-KR" altLang="en-US" sz="2400" b="1" dirty="0">
              <a:latin typeface="나눔바른고딕" pitchFamily="50" charset="-127"/>
              <a:ea typeface="나눔바른고딕" pitchFamily="50" charset="-127"/>
            </a:endParaRPr>
          </a:p>
        </p:txBody>
      </p:sp>
      <p:grpSp>
        <p:nvGrpSpPr>
          <p:cNvPr id="80" name="그룹 79"/>
          <p:cNvGrpSpPr/>
          <p:nvPr/>
        </p:nvGrpSpPr>
        <p:grpSpPr>
          <a:xfrm>
            <a:off x="1587241" y="2516698"/>
            <a:ext cx="1784380" cy="2293340"/>
            <a:chOff x="1367739" y="2507874"/>
            <a:chExt cx="2103583" cy="2703590"/>
          </a:xfrm>
        </p:grpSpPr>
        <p:grpSp>
          <p:nvGrpSpPr>
            <p:cNvPr id="29" name="그룹 28"/>
            <p:cNvGrpSpPr/>
            <p:nvPr/>
          </p:nvGrpSpPr>
          <p:grpSpPr>
            <a:xfrm>
              <a:off x="1367739" y="2507874"/>
              <a:ext cx="2103583" cy="2103583"/>
              <a:chOff x="1137077" y="2173587"/>
              <a:chExt cx="2521759" cy="2521759"/>
            </a:xfrm>
            <a:solidFill>
              <a:schemeClr val="bg1"/>
            </a:solidFill>
          </p:grpSpPr>
          <p:sp>
            <p:nvSpPr>
              <p:cNvPr id="28" name="타원 27"/>
              <p:cNvSpPr/>
              <p:nvPr/>
            </p:nvSpPr>
            <p:spPr>
              <a:xfrm>
                <a:off x="1137077" y="2173587"/>
                <a:ext cx="2521759" cy="252175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dirty="0">
                  <a:latin typeface="KoPub돋움체 Bold" panose="02020603020101020101" pitchFamily="18" charset="-127"/>
                  <a:ea typeface="KoPub돋움체 Bold" panose="02020603020101020101" pitchFamily="18" charset="-127"/>
                </a:endParaRPr>
              </a:p>
            </p:txBody>
          </p:sp>
          <p:pic>
            <p:nvPicPr>
              <p:cNvPr id="11" name="그림 10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58058" y="2698055"/>
                <a:ext cx="1472821" cy="1472821"/>
              </a:xfrm>
              <a:prstGeom prst="rect">
                <a:avLst/>
              </a:prstGeom>
              <a:grpFill/>
            </p:spPr>
          </p:pic>
        </p:grpSp>
        <p:sp>
          <p:nvSpPr>
            <p:cNvPr id="77" name="TextBox 76"/>
            <p:cNvSpPr txBox="1"/>
            <p:nvPr/>
          </p:nvSpPr>
          <p:spPr>
            <a:xfrm>
              <a:off x="1496854" y="4739779"/>
              <a:ext cx="1806607" cy="4716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 err="1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브레인스토밍</a:t>
              </a:r>
              <a:endParaRPr lang="ko-KR" altLang="en-US" sz="2000" b="1" dirty="0"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</p:grpSp>
      <p:grpSp>
        <p:nvGrpSpPr>
          <p:cNvPr id="83" name="그룹 82"/>
          <p:cNvGrpSpPr/>
          <p:nvPr/>
        </p:nvGrpSpPr>
        <p:grpSpPr>
          <a:xfrm>
            <a:off x="5210031" y="2516698"/>
            <a:ext cx="1784380" cy="2293340"/>
            <a:chOff x="4990529" y="2507874"/>
            <a:chExt cx="2103583" cy="2703590"/>
          </a:xfrm>
        </p:grpSpPr>
        <p:grpSp>
          <p:nvGrpSpPr>
            <p:cNvPr id="31" name="그룹 30"/>
            <p:cNvGrpSpPr/>
            <p:nvPr/>
          </p:nvGrpSpPr>
          <p:grpSpPr>
            <a:xfrm>
              <a:off x="4990529" y="2507874"/>
              <a:ext cx="2103583" cy="2103583"/>
              <a:chOff x="4759867" y="2173587"/>
              <a:chExt cx="2521759" cy="2521759"/>
            </a:xfrm>
            <a:solidFill>
              <a:schemeClr val="bg1"/>
            </a:solidFill>
          </p:grpSpPr>
          <p:sp>
            <p:nvSpPr>
              <p:cNvPr id="74" name="타원 73"/>
              <p:cNvSpPr/>
              <p:nvPr/>
            </p:nvSpPr>
            <p:spPr>
              <a:xfrm>
                <a:off x="4759867" y="2173587"/>
                <a:ext cx="2521759" cy="252175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dirty="0">
                  <a:latin typeface="KoPub돋움체 Bold" panose="02020603020101020101" pitchFamily="18" charset="-127"/>
                  <a:ea typeface="KoPub돋움체 Bold" panose="02020603020101020101" pitchFamily="18" charset="-127"/>
                </a:endParaRPr>
              </a:p>
            </p:txBody>
          </p:sp>
          <p:grpSp>
            <p:nvGrpSpPr>
              <p:cNvPr id="30" name="그룹 29"/>
              <p:cNvGrpSpPr/>
              <p:nvPr/>
            </p:nvGrpSpPr>
            <p:grpSpPr>
              <a:xfrm>
                <a:off x="5305003" y="2718723"/>
                <a:ext cx="1431487" cy="1431487"/>
                <a:chOff x="5355207" y="2707737"/>
                <a:chExt cx="1366821" cy="1366821"/>
              </a:xfrm>
              <a:grpFill/>
            </p:grpSpPr>
            <p:pic>
              <p:nvPicPr>
                <p:cNvPr id="26" name="그림 25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55207" y="2707737"/>
                  <a:ext cx="1366821" cy="1366821"/>
                </a:xfrm>
                <a:prstGeom prst="rect">
                  <a:avLst/>
                </a:prstGeom>
                <a:grpFill/>
              </p:spPr>
            </p:pic>
            <p:pic>
              <p:nvPicPr>
                <p:cNvPr id="25" name="그림 24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661493" y="3005072"/>
                  <a:ext cx="458308" cy="458308"/>
                </a:xfrm>
                <a:prstGeom prst="rect">
                  <a:avLst/>
                </a:prstGeom>
                <a:grpFill/>
              </p:spPr>
            </p:pic>
          </p:grpSp>
        </p:grpSp>
        <p:sp>
          <p:nvSpPr>
            <p:cNvPr id="78" name="TextBox 77"/>
            <p:cNvSpPr txBox="1"/>
            <p:nvPr/>
          </p:nvSpPr>
          <p:spPr>
            <a:xfrm>
              <a:off x="5445267" y="4739779"/>
              <a:ext cx="1362895" cy="4716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주제 선정</a:t>
              </a:r>
            </a:p>
          </p:txBody>
        </p:sp>
      </p:grpSp>
      <p:grpSp>
        <p:nvGrpSpPr>
          <p:cNvPr id="84" name="그룹 83"/>
          <p:cNvGrpSpPr/>
          <p:nvPr/>
        </p:nvGrpSpPr>
        <p:grpSpPr>
          <a:xfrm>
            <a:off x="8832820" y="2516696"/>
            <a:ext cx="1784380" cy="2293343"/>
            <a:chOff x="8613318" y="2507872"/>
            <a:chExt cx="2103583" cy="2703593"/>
          </a:xfrm>
        </p:grpSpPr>
        <p:grpSp>
          <p:nvGrpSpPr>
            <p:cNvPr id="32" name="그룹 31"/>
            <p:cNvGrpSpPr/>
            <p:nvPr/>
          </p:nvGrpSpPr>
          <p:grpSpPr>
            <a:xfrm>
              <a:off x="8613318" y="2507872"/>
              <a:ext cx="2103583" cy="2103583"/>
              <a:chOff x="8382656" y="2173585"/>
              <a:chExt cx="2521759" cy="2521759"/>
            </a:xfrm>
            <a:solidFill>
              <a:schemeClr val="bg1"/>
            </a:solidFill>
          </p:grpSpPr>
          <p:sp>
            <p:nvSpPr>
              <p:cNvPr id="75" name="타원 74"/>
              <p:cNvSpPr/>
              <p:nvPr/>
            </p:nvSpPr>
            <p:spPr>
              <a:xfrm>
                <a:off x="8382656" y="2173585"/>
                <a:ext cx="2521759" cy="252175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dirty="0">
                  <a:latin typeface="KoPub돋움체 Bold" panose="02020603020101020101" pitchFamily="18" charset="-127"/>
                  <a:ea typeface="KoPub돋움체 Bold" panose="02020603020101020101" pitchFamily="18" charset="-127"/>
                </a:endParaRPr>
              </a:p>
            </p:txBody>
          </p:sp>
          <p:pic>
            <p:nvPicPr>
              <p:cNvPr id="27" name="그림 26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874181" y="2665110"/>
                <a:ext cx="1538708" cy="1538708"/>
              </a:xfrm>
              <a:prstGeom prst="rect">
                <a:avLst/>
              </a:prstGeom>
              <a:grpFill/>
            </p:spPr>
          </p:pic>
        </p:grpSp>
        <p:sp>
          <p:nvSpPr>
            <p:cNvPr id="79" name="TextBox 78"/>
            <p:cNvSpPr txBox="1"/>
            <p:nvPr/>
          </p:nvSpPr>
          <p:spPr>
            <a:xfrm>
              <a:off x="9070234" y="4739780"/>
              <a:ext cx="1362895" cy="4716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 smtClean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최종 선택</a:t>
              </a:r>
              <a:endParaRPr lang="ko-KR" altLang="en-US" sz="2000" b="1" dirty="0"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</p:grpSp>
      <p:sp>
        <p:nvSpPr>
          <p:cNvPr id="85" name="오른쪽 화살표 84"/>
          <p:cNvSpPr/>
          <p:nvPr/>
        </p:nvSpPr>
        <p:spPr>
          <a:xfrm>
            <a:off x="4106268" y="3315489"/>
            <a:ext cx="369115" cy="186793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6" name="오른쪽 화살표 85"/>
          <p:cNvSpPr/>
          <p:nvPr/>
        </p:nvSpPr>
        <p:spPr>
          <a:xfrm>
            <a:off x="7729058" y="3315489"/>
            <a:ext cx="369115" cy="186793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13126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BB9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35"/>
          <p:cNvGrpSpPr/>
          <p:nvPr/>
        </p:nvGrpSpPr>
        <p:grpSpPr>
          <a:xfrm rot="21216479">
            <a:off x="-130212" y="5495493"/>
            <a:ext cx="12575994" cy="648064"/>
            <a:chOff x="-1044624" y="2492904"/>
            <a:chExt cx="10628040" cy="648064"/>
          </a:xfrm>
        </p:grpSpPr>
        <p:sp>
          <p:nvSpPr>
            <p:cNvPr id="25" name="직사각형 24"/>
            <p:cNvSpPr/>
            <p:nvPr/>
          </p:nvSpPr>
          <p:spPr>
            <a:xfrm>
              <a:off x="-1044624" y="2564904"/>
              <a:ext cx="10585176" cy="504056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-1044624" y="2492904"/>
              <a:ext cx="10585176" cy="720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-1044624" y="3068968"/>
              <a:ext cx="10585176" cy="720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-1001760" y="2651200"/>
              <a:ext cx="105851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latin typeface="나눔바른고딕" pitchFamily="50" charset="-127"/>
                  <a:ea typeface="나눔바른고딕" pitchFamily="50" charset="-127"/>
                </a:rPr>
                <a:t>P O L I C E    L I N E   P O L I C E    L I N E     P O L I C E    L I N E   P O L I C E    L I N E     P O L I C E    L I N E  </a:t>
              </a:r>
              <a:r>
                <a:rPr lang="en-US" altLang="ko-KR" b="1" dirty="0" smtClean="0">
                  <a:latin typeface="나눔바른고딕" pitchFamily="50" charset="-127"/>
                  <a:ea typeface="나눔바른고딕" pitchFamily="50" charset="-127"/>
                </a:rPr>
                <a:t> </a:t>
              </a:r>
              <a:endParaRPr lang="ko-KR" altLang="en-US" b="1" dirty="0">
                <a:latin typeface="나눔바른고딕" pitchFamily="50" charset="-127"/>
                <a:ea typeface="나눔바른고딕" pitchFamily="50" charset="-127"/>
              </a:endParaRPr>
            </a:p>
          </p:txBody>
        </p:sp>
      </p:grpSp>
      <p:grpSp>
        <p:nvGrpSpPr>
          <p:cNvPr id="5" name="그룹 16"/>
          <p:cNvGrpSpPr/>
          <p:nvPr/>
        </p:nvGrpSpPr>
        <p:grpSpPr>
          <a:xfrm>
            <a:off x="-191493" y="2607033"/>
            <a:ext cx="12575839" cy="1152128"/>
            <a:chOff x="-900608" y="2276872"/>
            <a:chExt cx="10585176" cy="720080"/>
          </a:xfrm>
        </p:grpSpPr>
        <p:sp>
          <p:nvSpPr>
            <p:cNvPr id="18" name="직사각형 17"/>
            <p:cNvSpPr/>
            <p:nvPr/>
          </p:nvSpPr>
          <p:spPr>
            <a:xfrm>
              <a:off x="-900608" y="2276872"/>
              <a:ext cx="10585176" cy="72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-900608" y="2924944"/>
              <a:ext cx="10585176" cy="72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0" name="평행 사변형 19"/>
            <p:cNvSpPr/>
            <p:nvPr/>
          </p:nvSpPr>
          <p:spPr>
            <a:xfrm>
              <a:off x="0" y="2276872"/>
              <a:ext cx="648072" cy="720080"/>
            </a:xfrm>
            <a:prstGeom prst="parallelogram">
              <a:avLst>
                <a:gd name="adj" fmla="val 44842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1" name="평행 사변형 20"/>
            <p:cNvSpPr/>
            <p:nvPr/>
          </p:nvSpPr>
          <p:spPr>
            <a:xfrm>
              <a:off x="649625" y="2276872"/>
              <a:ext cx="648072" cy="720080"/>
            </a:xfrm>
            <a:prstGeom prst="parallelogram">
              <a:avLst>
                <a:gd name="adj" fmla="val 44842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2" name="평행 사변형 21"/>
            <p:cNvSpPr/>
            <p:nvPr/>
          </p:nvSpPr>
          <p:spPr>
            <a:xfrm>
              <a:off x="1299250" y="2276872"/>
              <a:ext cx="648072" cy="720080"/>
            </a:xfrm>
            <a:prstGeom prst="parallelogram">
              <a:avLst>
                <a:gd name="adj" fmla="val 44842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3" name="평행 사변형 22"/>
            <p:cNvSpPr/>
            <p:nvPr/>
          </p:nvSpPr>
          <p:spPr>
            <a:xfrm>
              <a:off x="1948875" y="2276872"/>
              <a:ext cx="648072" cy="720080"/>
            </a:xfrm>
            <a:prstGeom prst="parallelogram">
              <a:avLst>
                <a:gd name="adj" fmla="val 44842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4" name="평행 사변형 23"/>
            <p:cNvSpPr/>
            <p:nvPr/>
          </p:nvSpPr>
          <p:spPr>
            <a:xfrm>
              <a:off x="2598500" y="2276872"/>
              <a:ext cx="648072" cy="720080"/>
            </a:xfrm>
            <a:prstGeom prst="parallelogram">
              <a:avLst>
                <a:gd name="adj" fmla="val 44842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6" name="평행 사변형 25"/>
            <p:cNvSpPr/>
            <p:nvPr/>
          </p:nvSpPr>
          <p:spPr>
            <a:xfrm>
              <a:off x="3248125" y="2276872"/>
              <a:ext cx="648072" cy="720080"/>
            </a:xfrm>
            <a:prstGeom prst="parallelogram">
              <a:avLst>
                <a:gd name="adj" fmla="val 44842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7" name="평행 사변형 26"/>
            <p:cNvSpPr/>
            <p:nvPr/>
          </p:nvSpPr>
          <p:spPr>
            <a:xfrm>
              <a:off x="3897750" y="2276872"/>
              <a:ext cx="648072" cy="720080"/>
            </a:xfrm>
            <a:prstGeom prst="parallelogram">
              <a:avLst>
                <a:gd name="adj" fmla="val 44842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8" name="평행 사변형 27"/>
            <p:cNvSpPr/>
            <p:nvPr/>
          </p:nvSpPr>
          <p:spPr>
            <a:xfrm>
              <a:off x="4547375" y="2276872"/>
              <a:ext cx="648072" cy="720080"/>
            </a:xfrm>
            <a:prstGeom prst="parallelogram">
              <a:avLst>
                <a:gd name="adj" fmla="val 44842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9" name="평행 사변형 28"/>
            <p:cNvSpPr/>
            <p:nvPr/>
          </p:nvSpPr>
          <p:spPr>
            <a:xfrm>
              <a:off x="5197000" y="2276872"/>
              <a:ext cx="648072" cy="720080"/>
            </a:xfrm>
            <a:prstGeom prst="parallelogram">
              <a:avLst>
                <a:gd name="adj" fmla="val 44842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0" name="평행 사변형 29"/>
            <p:cNvSpPr/>
            <p:nvPr/>
          </p:nvSpPr>
          <p:spPr>
            <a:xfrm>
              <a:off x="5846625" y="2276872"/>
              <a:ext cx="648072" cy="720080"/>
            </a:xfrm>
            <a:prstGeom prst="parallelogram">
              <a:avLst>
                <a:gd name="adj" fmla="val 44842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2" name="평행 사변형 31"/>
            <p:cNvSpPr/>
            <p:nvPr/>
          </p:nvSpPr>
          <p:spPr>
            <a:xfrm>
              <a:off x="6496250" y="2276872"/>
              <a:ext cx="648072" cy="720080"/>
            </a:xfrm>
            <a:prstGeom prst="parallelogram">
              <a:avLst>
                <a:gd name="adj" fmla="val 44842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3" name="평행 사변형 32"/>
            <p:cNvSpPr/>
            <p:nvPr/>
          </p:nvSpPr>
          <p:spPr>
            <a:xfrm>
              <a:off x="7145875" y="2276872"/>
              <a:ext cx="648072" cy="720080"/>
            </a:xfrm>
            <a:prstGeom prst="parallelogram">
              <a:avLst>
                <a:gd name="adj" fmla="val 44842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6" name="평행 사변형 35"/>
            <p:cNvSpPr/>
            <p:nvPr/>
          </p:nvSpPr>
          <p:spPr>
            <a:xfrm>
              <a:off x="7795500" y="2276872"/>
              <a:ext cx="648072" cy="720080"/>
            </a:xfrm>
            <a:prstGeom prst="parallelogram">
              <a:avLst>
                <a:gd name="adj" fmla="val 44842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7" name="평행 사변형 36"/>
            <p:cNvSpPr/>
            <p:nvPr/>
          </p:nvSpPr>
          <p:spPr>
            <a:xfrm>
              <a:off x="8445128" y="2276872"/>
              <a:ext cx="648072" cy="720080"/>
            </a:xfrm>
            <a:prstGeom prst="parallelogram">
              <a:avLst>
                <a:gd name="adj" fmla="val 44842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-900608" y="2348880"/>
              <a:ext cx="10585176" cy="576073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204955" y="2380535"/>
              <a:ext cx="8374048" cy="5193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800" b="1" dirty="0" smtClean="0">
                  <a:latin typeface="나눔바른고딕" pitchFamily="50" charset="-127"/>
                  <a:ea typeface="나눔바른고딕" pitchFamily="50" charset="-127"/>
                </a:rPr>
                <a:t>2. </a:t>
              </a:r>
              <a:r>
                <a:rPr lang="ko-KR" altLang="en-US" sz="4800" b="1" dirty="0" smtClean="0">
                  <a:latin typeface="나눔바른고딕" pitchFamily="50" charset="-127"/>
                  <a:ea typeface="나눔바른고딕" pitchFamily="50" charset="-127"/>
                </a:rPr>
                <a:t>데이터베이스 연동</a:t>
              </a:r>
              <a:endParaRPr lang="ko-KR" altLang="en-US" sz="4800" b="1" dirty="0">
                <a:latin typeface="나눔바른고딕" pitchFamily="50" charset="-127"/>
                <a:ea typeface="나눔바른고딕" pitchFamily="50" charset="-127"/>
              </a:endParaRPr>
            </a:p>
          </p:txBody>
        </p:sp>
      </p:grpSp>
      <p:grpSp>
        <p:nvGrpSpPr>
          <p:cNvPr id="48" name="그룹 41"/>
          <p:cNvGrpSpPr/>
          <p:nvPr/>
        </p:nvGrpSpPr>
        <p:grpSpPr>
          <a:xfrm rot="20330457">
            <a:off x="-771313" y="842819"/>
            <a:ext cx="10410186" cy="749188"/>
            <a:chOff x="-1044624" y="2492905"/>
            <a:chExt cx="10628040" cy="648063"/>
          </a:xfrm>
        </p:grpSpPr>
        <p:sp>
          <p:nvSpPr>
            <p:cNvPr id="49" name="직사각형 48"/>
            <p:cNvSpPr/>
            <p:nvPr/>
          </p:nvSpPr>
          <p:spPr>
            <a:xfrm>
              <a:off x="-1044624" y="2564904"/>
              <a:ext cx="10585176" cy="504056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-1044624" y="2492905"/>
              <a:ext cx="10585176" cy="720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-1044624" y="3068968"/>
              <a:ext cx="10585176" cy="720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-1001760" y="2704562"/>
              <a:ext cx="10585176" cy="2626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latin typeface="나눔바른고딕" pitchFamily="50" charset="-127"/>
                  <a:ea typeface="나눔바른고딕" pitchFamily="50" charset="-127"/>
                </a:rPr>
                <a:t>P O L I C E    L I N E   P O L I C E    L I N E     P O L I C E    L I N E   P O L I C E    L I N </a:t>
              </a:r>
              <a:r>
                <a:rPr lang="en-US" altLang="ko-KR" b="1" dirty="0" smtClean="0">
                  <a:latin typeface="나눔바른고딕" pitchFamily="50" charset="-127"/>
                  <a:ea typeface="나눔바른고딕" pitchFamily="50" charset="-127"/>
                </a:rPr>
                <a:t>E</a:t>
              </a:r>
              <a:endParaRPr lang="ko-KR" altLang="en-US" b="1" dirty="0">
                <a:latin typeface="나눔바른고딕" pitchFamily="50" charset="-127"/>
                <a:ea typeface="나눔바른고딕" pitchFamily="50" charset="-127"/>
              </a:endParaRPr>
            </a:p>
          </p:txBody>
        </p:sp>
      </p:grpSp>
      <p:grpSp>
        <p:nvGrpSpPr>
          <p:cNvPr id="53" name="그룹 36"/>
          <p:cNvGrpSpPr/>
          <p:nvPr/>
        </p:nvGrpSpPr>
        <p:grpSpPr>
          <a:xfrm rot="854201">
            <a:off x="-323519" y="5464406"/>
            <a:ext cx="12413412" cy="648063"/>
            <a:chOff x="-1044624" y="2492905"/>
            <a:chExt cx="10628040" cy="648063"/>
          </a:xfrm>
        </p:grpSpPr>
        <p:sp>
          <p:nvSpPr>
            <p:cNvPr id="54" name="직사각형 53"/>
            <p:cNvSpPr/>
            <p:nvPr/>
          </p:nvSpPr>
          <p:spPr>
            <a:xfrm>
              <a:off x="-1044624" y="2564904"/>
              <a:ext cx="10585176" cy="504056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-1044624" y="2492905"/>
              <a:ext cx="10585176" cy="720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-1044624" y="3068968"/>
              <a:ext cx="10585176" cy="720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-1001760" y="2651200"/>
              <a:ext cx="105851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latin typeface="나눔바른고딕" pitchFamily="50" charset="-127"/>
                  <a:ea typeface="나눔바른고딕" pitchFamily="50" charset="-127"/>
                </a:rPr>
                <a:t>P O L I C E    L I N E   P O L I C E    L I N E     P O L I C E    L I N E   P O L I C E    L I N E </a:t>
              </a:r>
              <a:r>
                <a:rPr lang="en-US" altLang="ko-KR" b="1" dirty="0" smtClean="0">
                  <a:latin typeface="나눔바른고딕" pitchFamily="50" charset="-127"/>
                  <a:ea typeface="나눔바른고딕" pitchFamily="50" charset="-127"/>
                </a:rPr>
                <a:t> </a:t>
              </a:r>
              <a:endParaRPr lang="ko-KR" altLang="en-US" b="1" dirty="0">
                <a:latin typeface="나눔바른고딕" pitchFamily="50" charset="-127"/>
                <a:ea typeface="나눔바른고딕" pitchFamily="50" charset="-127"/>
              </a:endParaRPr>
            </a:p>
          </p:txBody>
        </p:sp>
      </p:grpSp>
      <p:grpSp>
        <p:nvGrpSpPr>
          <p:cNvPr id="58" name="그룹 35"/>
          <p:cNvGrpSpPr/>
          <p:nvPr/>
        </p:nvGrpSpPr>
        <p:grpSpPr>
          <a:xfrm rot="721666">
            <a:off x="-333052" y="1578753"/>
            <a:ext cx="14097622" cy="648064"/>
            <a:chOff x="-1044624" y="2492904"/>
            <a:chExt cx="10628040" cy="648064"/>
          </a:xfrm>
        </p:grpSpPr>
        <p:sp>
          <p:nvSpPr>
            <p:cNvPr id="59" name="직사각형 58"/>
            <p:cNvSpPr/>
            <p:nvPr/>
          </p:nvSpPr>
          <p:spPr>
            <a:xfrm>
              <a:off x="-1044624" y="2564904"/>
              <a:ext cx="10585176" cy="504056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0" name="직사각형 59"/>
            <p:cNvSpPr/>
            <p:nvPr/>
          </p:nvSpPr>
          <p:spPr>
            <a:xfrm>
              <a:off x="-1044624" y="2492904"/>
              <a:ext cx="10585176" cy="720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1" name="직사각형 60"/>
            <p:cNvSpPr/>
            <p:nvPr/>
          </p:nvSpPr>
          <p:spPr>
            <a:xfrm>
              <a:off x="-1044624" y="3068968"/>
              <a:ext cx="10585176" cy="720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-1001760" y="2651200"/>
              <a:ext cx="105851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latin typeface="나눔바른고딕" pitchFamily="50" charset="-127"/>
                  <a:ea typeface="나눔바른고딕" pitchFamily="50" charset="-127"/>
                </a:rPr>
                <a:t>P O L I C E    L I N E   P O L I C E    L I N E     P O L I C E    L I N </a:t>
              </a:r>
              <a:r>
                <a:rPr lang="en-US" altLang="ko-KR" b="1" dirty="0" smtClean="0">
                  <a:latin typeface="나눔바른고딕" pitchFamily="50" charset="-127"/>
                  <a:ea typeface="나눔바른고딕" pitchFamily="50" charset="-127"/>
                </a:rPr>
                <a:t>E   P O L I C E    L I </a:t>
              </a:r>
              <a:r>
                <a:rPr lang="en-US" altLang="ko-KR" b="1" dirty="0">
                  <a:latin typeface="나눔바른고딕" pitchFamily="50" charset="-127"/>
                  <a:ea typeface="나눔바른고딕" pitchFamily="50" charset="-127"/>
                </a:rPr>
                <a:t>N </a:t>
              </a:r>
              <a:r>
                <a:rPr lang="en-US" altLang="ko-KR" b="1" dirty="0" smtClean="0">
                  <a:latin typeface="나눔바른고딕" pitchFamily="50" charset="-127"/>
                  <a:ea typeface="나눔바른고딕" pitchFamily="50" charset="-127"/>
                </a:rPr>
                <a:t>E   </a:t>
              </a:r>
              <a:r>
                <a:rPr lang="en-US" altLang="ko-KR" b="1" dirty="0">
                  <a:latin typeface="나눔바른고딕" pitchFamily="50" charset="-127"/>
                  <a:ea typeface="나눔바른고딕" pitchFamily="50" charset="-127"/>
                </a:rPr>
                <a:t>P O L I C E    L I N </a:t>
              </a:r>
              <a:r>
                <a:rPr lang="en-US" altLang="ko-KR" b="1" dirty="0" smtClean="0">
                  <a:latin typeface="나눔바른고딕" pitchFamily="50" charset="-127"/>
                  <a:ea typeface="나눔바른고딕" pitchFamily="50" charset="-127"/>
                </a:rPr>
                <a:t>E   </a:t>
              </a:r>
              <a:r>
                <a:rPr lang="en-US" altLang="ko-KR" b="1" dirty="0">
                  <a:latin typeface="나눔바른고딕" pitchFamily="50" charset="-127"/>
                  <a:ea typeface="나눔바른고딕" pitchFamily="50" charset="-127"/>
                </a:rPr>
                <a:t>P O L I C E   </a:t>
              </a:r>
              <a:endParaRPr lang="ko-KR" altLang="en-US" b="1" dirty="0">
                <a:latin typeface="나눔바른고딕" pitchFamily="50" charset="-127"/>
                <a:ea typeface="나눔바른고딕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46809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BB9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623392" y="116632"/>
            <a:ext cx="10585176" cy="72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623392" y="764704"/>
            <a:ext cx="10585176" cy="72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평행 사변형 8"/>
          <p:cNvSpPr/>
          <p:nvPr/>
        </p:nvSpPr>
        <p:spPr>
          <a:xfrm>
            <a:off x="1524000" y="116632"/>
            <a:ext cx="648072" cy="720080"/>
          </a:xfrm>
          <a:prstGeom prst="parallelogram">
            <a:avLst>
              <a:gd name="adj" fmla="val 44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평행 사변형 11"/>
          <p:cNvSpPr/>
          <p:nvPr/>
        </p:nvSpPr>
        <p:spPr>
          <a:xfrm>
            <a:off x="2173625" y="116632"/>
            <a:ext cx="648072" cy="720080"/>
          </a:xfrm>
          <a:prstGeom prst="parallelogram">
            <a:avLst>
              <a:gd name="adj" fmla="val 44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평행 사변형 12"/>
          <p:cNvSpPr/>
          <p:nvPr/>
        </p:nvSpPr>
        <p:spPr>
          <a:xfrm>
            <a:off x="2823250" y="116632"/>
            <a:ext cx="648072" cy="720080"/>
          </a:xfrm>
          <a:prstGeom prst="parallelogram">
            <a:avLst>
              <a:gd name="adj" fmla="val 44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평행 사변형 13"/>
          <p:cNvSpPr/>
          <p:nvPr/>
        </p:nvSpPr>
        <p:spPr>
          <a:xfrm>
            <a:off x="3472875" y="116632"/>
            <a:ext cx="648072" cy="720080"/>
          </a:xfrm>
          <a:prstGeom prst="parallelogram">
            <a:avLst>
              <a:gd name="adj" fmla="val 44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평행 사변형 14"/>
          <p:cNvSpPr/>
          <p:nvPr/>
        </p:nvSpPr>
        <p:spPr>
          <a:xfrm>
            <a:off x="4122500" y="116632"/>
            <a:ext cx="648072" cy="720080"/>
          </a:xfrm>
          <a:prstGeom prst="parallelogram">
            <a:avLst>
              <a:gd name="adj" fmla="val 44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" name="평행 사변형 15"/>
          <p:cNvSpPr/>
          <p:nvPr/>
        </p:nvSpPr>
        <p:spPr>
          <a:xfrm>
            <a:off x="4772125" y="116632"/>
            <a:ext cx="648072" cy="720080"/>
          </a:xfrm>
          <a:prstGeom prst="parallelogram">
            <a:avLst>
              <a:gd name="adj" fmla="val 44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평행 사변형 16"/>
          <p:cNvSpPr/>
          <p:nvPr/>
        </p:nvSpPr>
        <p:spPr>
          <a:xfrm>
            <a:off x="5421750" y="116632"/>
            <a:ext cx="648072" cy="720080"/>
          </a:xfrm>
          <a:prstGeom prst="parallelogram">
            <a:avLst>
              <a:gd name="adj" fmla="val 44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평행 사변형 17"/>
          <p:cNvSpPr/>
          <p:nvPr/>
        </p:nvSpPr>
        <p:spPr>
          <a:xfrm>
            <a:off x="6071375" y="116632"/>
            <a:ext cx="648072" cy="720080"/>
          </a:xfrm>
          <a:prstGeom prst="parallelogram">
            <a:avLst>
              <a:gd name="adj" fmla="val 44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9" name="평행 사변형 18"/>
          <p:cNvSpPr/>
          <p:nvPr/>
        </p:nvSpPr>
        <p:spPr>
          <a:xfrm>
            <a:off x="6721000" y="116632"/>
            <a:ext cx="648072" cy="720080"/>
          </a:xfrm>
          <a:prstGeom prst="parallelogram">
            <a:avLst>
              <a:gd name="adj" fmla="val 44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0" name="평행 사변형 19"/>
          <p:cNvSpPr/>
          <p:nvPr/>
        </p:nvSpPr>
        <p:spPr>
          <a:xfrm>
            <a:off x="7370625" y="116632"/>
            <a:ext cx="648072" cy="720080"/>
          </a:xfrm>
          <a:prstGeom prst="parallelogram">
            <a:avLst>
              <a:gd name="adj" fmla="val 44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1" name="평행 사변형 20"/>
          <p:cNvSpPr/>
          <p:nvPr/>
        </p:nvSpPr>
        <p:spPr>
          <a:xfrm>
            <a:off x="8020250" y="116632"/>
            <a:ext cx="648072" cy="720080"/>
          </a:xfrm>
          <a:prstGeom prst="parallelogram">
            <a:avLst>
              <a:gd name="adj" fmla="val 44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2" name="평행 사변형 21"/>
          <p:cNvSpPr/>
          <p:nvPr/>
        </p:nvSpPr>
        <p:spPr>
          <a:xfrm>
            <a:off x="8669875" y="116632"/>
            <a:ext cx="648072" cy="720080"/>
          </a:xfrm>
          <a:prstGeom prst="parallelogram">
            <a:avLst>
              <a:gd name="adj" fmla="val 44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3" name="평행 사변형 22"/>
          <p:cNvSpPr/>
          <p:nvPr/>
        </p:nvSpPr>
        <p:spPr>
          <a:xfrm>
            <a:off x="9319500" y="116632"/>
            <a:ext cx="648072" cy="720080"/>
          </a:xfrm>
          <a:prstGeom prst="parallelogram">
            <a:avLst>
              <a:gd name="adj" fmla="val 44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4" name="평행 사변형 23"/>
          <p:cNvSpPr/>
          <p:nvPr/>
        </p:nvSpPr>
        <p:spPr>
          <a:xfrm>
            <a:off x="9969128" y="116632"/>
            <a:ext cx="648072" cy="720080"/>
          </a:xfrm>
          <a:prstGeom prst="parallelogram">
            <a:avLst>
              <a:gd name="adj" fmla="val 44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623392" y="188641"/>
            <a:ext cx="10585176" cy="576073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775520" y="274928"/>
            <a:ext cx="94039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latin typeface="나눔바른고딕" pitchFamily="50" charset="-127"/>
                <a:ea typeface="나눔바른고딕" pitchFamily="50" charset="-127"/>
              </a:rPr>
              <a:t>2. </a:t>
            </a:r>
            <a:r>
              <a:rPr lang="ko-KR" altLang="en-US" sz="2400" b="1" dirty="0" smtClean="0">
                <a:latin typeface="나눔바른고딕" pitchFamily="50" charset="-127"/>
                <a:ea typeface="나눔바른고딕" pitchFamily="50" charset="-127"/>
              </a:rPr>
              <a:t>데이터베이스</a:t>
            </a:r>
            <a:r>
              <a:rPr lang="en-US" altLang="ko-KR" sz="2400" b="1" dirty="0" smtClean="0">
                <a:latin typeface="나눔바른고딕" pitchFamily="50" charset="-127"/>
                <a:ea typeface="나눔바른고딕" pitchFamily="50" charset="-127"/>
              </a:rPr>
              <a:t>(DB) </a:t>
            </a:r>
            <a:r>
              <a:rPr lang="ko-KR" altLang="en-US" sz="2400" b="1" dirty="0" smtClean="0">
                <a:latin typeface="나눔바른고딕" pitchFamily="50" charset="-127"/>
                <a:ea typeface="나눔바른고딕" pitchFamily="50" charset="-127"/>
              </a:rPr>
              <a:t>연동</a:t>
            </a:r>
            <a:endParaRPr lang="ko-KR" altLang="en-US" sz="2400" b="1" dirty="0"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942" y="1219200"/>
            <a:ext cx="5450687" cy="433832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2052320" y="2235200"/>
            <a:ext cx="904240" cy="26416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3658" y="1219200"/>
            <a:ext cx="5350018" cy="4338320"/>
          </a:xfrm>
          <a:prstGeom prst="rect">
            <a:avLst/>
          </a:prstGeom>
        </p:spPr>
      </p:pic>
      <p:sp>
        <p:nvSpPr>
          <p:cNvPr id="44" name="직사각형 43"/>
          <p:cNvSpPr/>
          <p:nvPr/>
        </p:nvSpPr>
        <p:spPr>
          <a:xfrm>
            <a:off x="8728667" y="3688080"/>
            <a:ext cx="2177168" cy="18694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638620" y="6012006"/>
            <a:ext cx="8554720" cy="461665"/>
          </a:xfrm>
          <a:prstGeom prst="rect">
            <a:avLst/>
          </a:prstGeom>
          <a:solidFill>
            <a:srgbClr val="F8F8F8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국가통계포털</a:t>
            </a:r>
            <a:r>
              <a:rPr lang="en-US" altLang="ko-KR" sz="2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(KOSIS)</a:t>
            </a:r>
            <a:r>
              <a:rPr lang="ko-KR" altLang="en-US" sz="2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데이터를 활용하여 분석 작업 수행</a:t>
            </a:r>
            <a:endParaRPr lang="ko-KR" altLang="en-US" sz="2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81062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877</TotalTime>
  <Words>1852</Words>
  <Application>Microsoft Office PowerPoint</Application>
  <PresentationFormat>와이드스크린</PresentationFormat>
  <Paragraphs>191</Paragraphs>
  <Slides>28</Slides>
  <Notes>0</Notes>
  <HiddenSlides>0</HiddenSlides>
  <MMClips>5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3" baseType="lpstr">
      <vt:lpstr>배달의민족 도현</vt:lpstr>
      <vt:lpstr>나눔바른고딕</vt:lpstr>
      <vt:lpstr>Arial</vt:lpstr>
      <vt:lpstr>KoPub돋움체 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계정</dc:creator>
  <cp:lastModifiedBy>Microsoft 계정</cp:lastModifiedBy>
  <cp:revision>181</cp:revision>
  <dcterms:created xsi:type="dcterms:W3CDTF">2021-06-10T08:12:02Z</dcterms:created>
  <dcterms:modified xsi:type="dcterms:W3CDTF">2021-06-15T07:53:31Z</dcterms:modified>
  <cp:contentStatus/>
</cp:coreProperties>
</file>